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69" r:id="rId5"/>
    <p:sldId id="270" r:id="rId6"/>
    <p:sldId id="257" r:id="rId7"/>
    <p:sldId id="259" r:id="rId8"/>
    <p:sldId id="260" r:id="rId9"/>
    <p:sldId id="261" r:id="rId10"/>
    <p:sldId id="262" r:id="rId11"/>
    <p:sldId id="263" r:id="rId12"/>
    <p:sldId id="264" r:id="rId13"/>
    <p:sldId id="265" r:id="rId14"/>
    <p:sldId id="266" r:id="rId15"/>
    <p:sldId id="268"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9.png"/><Relationship Id="rId10" Type="http://schemas.openxmlformats.org/officeDocument/2006/relationships/image" Target="../media/image26.svg"/><Relationship Id="rId4" Type="http://schemas.openxmlformats.org/officeDocument/2006/relationships/image" Target="../media/image21.svg"/><Relationship Id="rId9"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9.png"/><Relationship Id="rId10" Type="http://schemas.openxmlformats.org/officeDocument/2006/relationships/image" Target="../media/image26.svg"/><Relationship Id="rId4" Type="http://schemas.openxmlformats.org/officeDocument/2006/relationships/image" Target="../media/image21.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342C78-9FF3-4BBD-A30C-43EE0C9E414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3FAC870-B428-4389-BF83-7E26A541B036}">
      <dgm:prSet/>
      <dgm:spPr/>
      <dgm:t>
        <a:bodyPr/>
        <a:lstStyle/>
        <a:p>
          <a:r>
            <a:rPr lang="en-IN" b="1"/>
            <a:t>Data import: </a:t>
          </a:r>
          <a:r>
            <a:rPr lang="en-IN"/>
            <a:t>import data using read.csv() function</a:t>
          </a:r>
          <a:r>
            <a:rPr lang="en-IN" b="1"/>
            <a:t> </a:t>
          </a:r>
          <a:endParaRPr lang="en-US"/>
        </a:p>
      </dgm:t>
    </dgm:pt>
    <dgm:pt modelId="{116E2BD1-1ECE-47FE-9515-779DEF1D45CE}" type="parTrans" cxnId="{4FD1D8A9-ED9B-4AA7-9DBA-DEC7CD453913}">
      <dgm:prSet/>
      <dgm:spPr/>
      <dgm:t>
        <a:bodyPr/>
        <a:lstStyle/>
        <a:p>
          <a:endParaRPr lang="en-US"/>
        </a:p>
      </dgm:t>
    </dgm:pt>
    <dgm:pt modelId="{63322235-480E-4FB4-9056-108B818CEBD2}" type="sibTrans" cxnId="{4FD1D8A9-ED9B-4AA7-9DBA-DEC7CD453913}">
      <dgm:prSet/>
      <dgm:spPr/>
      <dgm:t>
        <a:bodyPr/>
        <a:lstStyle/>
        <a:p>
          <a:endParaRPr lang="en-US"/>
        </a:p>
      </dgm:t>
    </dgm:pt>
    <dgm:pt modelId="{63C80620-730F-476C-BBC1-10148370D7D5}">
      <dgm:prSet/>
      <dgm:spPr/>
      <dgm:t>
        <a:bodyPr/>
        <a:lstStyle/>
        <a:p>
          <a:r>
            <a:rPr lang="en-IN" b="1"/>
            <a:t>Data cleaning  </a:t>
          </a:r>
          <a:endParaRPr lang="en-US"/>
        </a:p>
      </dgm:t>
    </dgm:pt>
    <dgm:pt modelId="{F4CC6143-1467-475F-80CE-970303ADF498}" type="parTrans" cxnId="{93E3EAFC-98F5-4016-850E-CE193CC66C2F}">
      <dgm:prSet/>
      <dgm:spPr/>
      <dgm:t>
        <a:bodyPr/>
        <a:lstStyle/>
        <a:p>
          <a:endParaRPr lang="en-US"/>
        </a:p>
      </dgm:t>
    </dgm:pt>
    <dgm:pt modelId="{D72A1001-13C4-4528-8B5D-5AD109FF46E9}" type="sibTrans" cxnId="{93E3EAFC-98F5-4016-850E-CE193CC66C2F}">
      <dgm:prSet/>
      <dgm:spPr/>
      <dgm:t>
        <a:bodyPr/>
        <a:lstStyle/>
        <a:p>
          <a:endParaRPr lang="en-US"/>
        </a:p>
      </dgm:t>
    </dgm:pt>
    <dgm:pt modelId="{AA307921-B891-4CE3-A309-28AED7064E87}">
      <dgm:prSet/>
      <dgm:spPr/>
      <dgm:t>
        <a:bodyPr/>
        <a:lstStyle/>
        <a:p>
          <a:r>
            <a:rPr lang="en-IN" b="1" dirty="0"/>
            <a:t>Exploratory Data Analysis (EDA) </a:t>
          </a:r>
          <a:br>
            <a:rPr lang="en-IN" b="1" dirty="0"/>
          </a:br>
          <a:r>
            <a:rPr lang="en-IN" dirty="0"/>
            <a:t>explore and create visualization</a:t>
          </a:r>
          <a:endParaRPr lang="en-US" dirty="0"/>
        </a:p>
      </dgm:t>
    </dgm:pt>
    <dgm:pt modelId="{394992E3-7E91-4FC3-8F48-4414FAED8D0D}" type="parTrans" cxnId="{017AE66E-C55F-4C9F-8810-61F48D944B12}">
      <dgm:prSet/>
      <dgm:spPr/>
      <dgm:t>
        <a:bodyPr/>
        <a:lstStyle/>
        <a:p>
          <a:endParaRPr lang="en-US"/>
        </a:p>
      </dgm:t>
    </dgm:pt>
    <dgm:pt modelId="{BF70D21D-5E54-4B1D-8532-62125D95EFBB}" type="sibTrans" cxnId="{017AE66E-C55F-4C9F-8810-61F48D944B12}">
      <dgm:prSet/>
      <dgm:spPr/>
      <dgm:t>
        <a:bodyPr/>
        <a:lstStyle/>
        <a:p>
          <a:endParaRPr lang="en-US"/>
        </a:p>
      </dgm:t>
    </dgm:pt>
    <dgm:pt modelId="{1C095386-56AF-426D-AF55-724B59F5FE7E}">
      <dgm:prSet/>
      <dgm:spPr/>
      <dgm:t>
        <a:bodyPr/>
        <a:lstStyle/>
        <a:p>
          <a:r>
            <a:rPr lang="en-IN" b="1"/>
            <a:t>Feature engineering : </a:t>
          </a:r>
          <a:r>
            <a:rPr lang="en-IN"/>
            <a:t>adding a feature that may help us in extracting more information.</a:t>
          </a:r>
          <a:endParaRPr lang="en-US"/>
        </a:p>
      </dgm:t>
    </dgm:pt>
    <dgm:pt modelId="{5613A852-5CA4-4786-A0F6-D5D724ED151D}" type="parTrans" cxnId="{704682E8-3FC7-4A3B-AB09-1F8900EEAD61}">
      <dgm:prSet/>
      <dgm:spPr/>
      <dgm:t>
        <a:bodyPr/>
        <a:lstStyle/>
        <a:p>
          <a:endParaRPr lang="en-US"/>
        </a:p>
      </dgm:t>
    </dgm:pt>
    <dgm:pt modelId="{9DA1A7D7-3070-4EF7-A3DC-7097290F5208}" type="sibTrans" cxnId="{704682E8-3FC7-4A3B-AB09-1F8900EEAD61}">
      <dgm:prSet/>
      <dgm:spPr/>
      <dgm:t>
        <a:bodyPr/>
        <a:lstStyle/>
        <a:p>
          <a:endParaRPr lang="en-US"/>
        </a:p>
      </dgm:t>
    </dgm:pt>
    <dgm:pt modelId="{CA91A995-5DA9-40E1-BF49-6D9DD6100384}">
      <dgm:prSet/>
      <dgm:spPr/>
      <dgm:t>
        <a:bodyPr/>
        <a:lstStyle/>
        <a:p>
          <a:r>
            <a:rPr lang="en-IN" b="1"/>
            <a:t>Model creation and evaluation</a:t>
          </a:r>
          <a:br>
            <a:rPr lang="en-IN"/>
          </a:br>
          <a:r>
            <a:rPr lang="en-IN" b="1"/>
            <a:t>                                                                                               </a:t>
          </a:r>
          <a:endParaRPr lang="en-US"/>
        </a:p>
      </dgm:t>
    </dgm:pt>
    <dgm:pt modelId="{E37894DE-BB0B-46CB-BCF5-A80DC813846B}" type="parTrans" cxnId="{AB03442E-01A4-4310-80EC-465BA0BCB44B}">
      <dgm:prSet/>
      <dgm:spPr/>
      <dgm:t>
        <a:bodyPr/>
        <a:lstStyle/>
        <a:p>
          <a:endParaRPr lang="en-US"/>
        </a:p>
      </dgm:t>
    </dgm:pt>
    <dgm:pt modelId="{26D23817-5794-4F6E-A4A2-1241D5AD005E}" type="sibTrans" cxnId="{AB03442E-01A4-4310-80EC-465BA0BCB44B}">
      <dgm:prSet/>
      <dgm:spPr/>
      <dgm:t>
        <a:bodyPr/>
        <a:lstStyle/>
        <a:p>
          <a:endParaRPr lang="en-US"/>
        </a:p>
      </dgm:t>
    </dgm:pt>
    <dgm:pt modelId="{55BB3F7B-47B4-4AE4-B90E-C02CBB6DCA23}" type="pres">
      <dgm:prSet presAssocID="{C8342C78-9FF3-4BBD-A30C-43EE0C9E414A}" presName="root" presStyleCnt="0">
        <dgm:presLayoutVars>
          <dgm:dir/>
          <dgm:resizeHandles val="exact"/>
        </dgm:presLayoutVars>
      </dgm:prSet>
      <dgm:spPr/>
    </dgm:pt>
    <dgm:pt modelId="{FEE3E99F-58FA-4B51-9335-C2FABD4FD992}" type="pres">
      <dgm:prSet presAssocID="{A3FAC870-B428-4389-BF83-7E26A541B036}" presName="compNode" presStyleCnt="0"/>
      <dgm:spPr/>
    </dgm:pt>
    <dgm:pt modelId="{C454BBF8-8209-48F0-A72D-265872F05361}" type="pres">
      <dgm:prSet presAssocID="{A3FAC870-B428-4389-BF83-7E26A541B036}" presName="bgRect" presStyleLbl="bgShp" presStyleIdx="0" presStyleCnt="5"/>
      <dgm:spPr/>
    </dgm:pt>
    <dgm:pt modelId="{A32DA676-0FB0-4BD3-891F-952C3B5069C9}" type="pres">
      <dgm:prSet presAssocID="{A3FAC870-B428-4389-BF83-7E26A541B03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ABEB91EA-FB72-4DD7-858A-CD57231D963A}" type="pres">
      <dgm:prSet presAssocID="{A3FAC870-B428-4389-BF83-7E26A541B036}" presName="spaceRect" presStyleCnt="0"/>
      <dgm:spPr/>
    </dgm:pt>
    <dgm:pt modelId="{14EF1E1A-ACAC-4C49-BA68-94C61982B998}" type="pres">
      <dgm:prSet presAssocID="{A3FAC870-B428-4389-BF83-7E26A541B036}" presName="parTx" presStyleLbl="revTx" presStyleIdx="0" presStyleCnt="5">
        <dgm:presLayoutVars>
          <dgm:chMax val="0"/>
          <dgm:chPref val="0"/>
        </dgm:presLayoutVars>
      </dgm:prSet>
      <dgm:spPr/>
    </dgm:pt>
    <dgm:pt modelId="{88B6F0CB-F5BA-47D9-A287-339B54DA60F0}" type="pres">
      <dgm:prSet presAssocID="{63322235-480E-4FB4-9056-108B818CEBD2}" presName="sibTrans" presStyleCnt="0"/>
      <dgm:spPr/>
    </dgm:pt>
    <dgm:pt modelId="{266DB05B-9C3D-4DF1-949A-D021E265E8FE}" type="pres">
      <dgm:prSet presAssocID="{63C80620-730F-476C-BBC1-10148370D7D5}" presName="compNode" presStyleCnt="0"/>
      <dgm:spPr/>
    </dgm:pt>
    <dgm:pt modelId="{3271F1F7-17A5-420B-B54E-D3ABD43AF9D0}" type="pres">
      <dgm:prSet presAssocID="{63C80620-730F-476C-BBC1-10148370D7D5}" presName="bgRect" presStyleLbl="bgShp" presStyleIdx="1" presStyleCnt="5"/>
      <dgm:spPr/>
    </dgm:pt>
    <dgm:pt modelId="{D893B123-3912-453B-B0CC-0023498F607F}" type="pres">
      <dgm:prSet presAssocID="{63C80620-730F-476C-BBC1-10148370D7D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03FE699A-8F79-4544-811C-70D8DAA3E13A}" type="pres">
      <dgm:prSet presAssocID="{63C80620-730F-476C-BBC1-10148370D7D5}" presName="spaceRect" presStyleCnt="0"/>
      <dgm:spPr/>
    </dgm:pt>
    <dgm:pt modelId="{97E55B02-F129-449D-89F9-9A7BB1A85124}" type="pres">
      <dgm:prSet presAssocID="{63C80620-730F-476C-BBC1-10148370D7D5}" presName="parTx" presStyleLbl="revTx" presStyleIdx="1" presStyleCnt="5">
        <dgm:presLayoutVars>
          <dgm:chMax val="0"/>
          <dgm:chPref val="0"/>
        </dgm:presLayoutVars>
      </dgm:prSet>
      <dgm:spPr/>
    </dgm:pt>
    <dgm:pt modelId="{A5CF1A81-1584-46E9-B039-B6662175CA5B}" type="pres">
      <dgm:prSet presAssocID="{D72A1001-13C4-4528-8B5D-5AD109FF46E9}" presName="sibTrans" presStyleCnt="0"/>
      <dgm:spPr/>
    </dgm:pt>
    <dgm:pt modelId="{2E591547-7CB4-44F2-9C5F-F0ABA5344072}" type="pres">
      <dgm:prSet presAssocID="{AA307921-B891-4CE3-A309-28AED7064E87}" presName="compNode" presStyleCnt="0"/>
      <dgm:spPr/>
    </dgm:pt>
    <dgm:pt modelId="{8D60BB3F-E8F8-436E-BDF1-EF17A4617AD4}" type="pres">
      <dgm:prSet presAssocID="{AA307921-B891-4CE3-A309-28AED7064E87}" presName="bgRect" presStyleLbl="bgShp" presStyleIdx="2" presStyleCnt="5"/>
      <dgm:spPr/>
    </dgm:pt>
    <dgm:pt modelId="{073216FD-2A07-4BF9-AE9B-589323D98570}" type="pres">
      <dgm:prSet presAssocID="{AA307921-B891-4CE3-A309-28AED7064E8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812A84D5-1546-4034-9421-BD3D4A0BE351}" type="pres">
      <dgm:prSet presAssocID="{AA307921-B891-4CE3-A309-28AED7064E87}" presName="spaceRect" presStyleCnt="0"/>
      <dgm:spPr/>
    </dgm:pt>
    <dgm:pt modelId="{80650458-62AA-4689-913C-F878D0971ED6}" type="pres">
      <dgm:prSet presAssocID="{AA307921-B891-4CE3-A309-28AED7064E87}" presName="parTx" presStyleLbl="revTx" presStyleIdx="2" presStyleCnt="5">
        <dgm:presLayoutVars>
          <dgm:chMax val="0"/>
          <dgm:chPref val="0"/>
        </dgm:presLayoutVars>
      </dgm:prSet>
      <dgm:spPr/>
    </dgm:pt>
    <dgm:pt modelId="{58DB6775-A194-4CD8-AFF6-DA45D9A5DD21}" type="pres">
      <dgm:prSet presAssocID="{BF70D21D-5E54-4B1D-8532-62125D95EFBB}" presName="sibTrans" presStyleCnt="0"/>
      <dgm:spPr/>
    </dgm:pt>
    <dgm:pt modelId="{E8FBFE26-D764-45A6-B5FB-42C627B53FFB}" type="pres">
      <dgm:prSet presAssocID="{1C095386-56AF-426D-AF55-724B59F5FE7E}" presName="compNode" presStyleCnt="0"/>
      <dgm:spPr/>
    </dgm:pt>
    <dgm:pt modelId="{562FA8C5-00F3-4D8E-A524-A2E782CB614C}" type="pres">
      <dgm:prSet presAssocID="{1C095386-56AF-426D-AF55-724B59F5FE7E}" presName="bgRect" presStyleLbl="bgShp" presStyleIdx="3" presStyleCnt="5"/>
      <dgm:spPr/>
    </dgm:pt>
    <dgm:pt modelId="{CE5CAD9B-1217-4FC2-ADC8-50D68A621126}" type="pres">
      <dgm:prSet presAssocID="{1C095386-56AF-426D-AF55-724B59F5FE7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116FBC60-26BC-42BE-9BA7-13CC1FE95364}" type="pres">
      <dgm:prSet presAssocID="{1C095386-56AF-426D-AF55-724B59F5FE7E}" presName="spaceRect" presStyleCnt="0"/>
      <dgm:spPr/>
    </dgm:pt>
    <dgm:pt modelId="{0031184A-3C9A-4A81-A3A6-7E83F5B52072}" type="pres">
      <dgm:prSet presAssocID="{1C095386-56AF-426D-AF55-724B59F5FE7E}" presName="parTx" presStyleLbl="revTx" presStyleIdx="3" presStyleCnt="5">
        <dgm:presLayoutVars>
          <dgm:chMax val="0"/>
          <dgm:chPref val="0"/>
        </dgm:presLayoutVars>
      </dgm:prSet>
      <dgm:spPr/>
    </dgm:pt>
    <dgm:pt modelId="{951BF4CE-F6C9-49B3-879B-CBDCFC27D51E}" type="pres">
      <dgm:prSet presAssocID="{9DA1A7D7-3070-4EF7-A3DC-7097290F5208}" presName="sibTrans" presStyleCnt="0"/>
      <dgm:spPr/>
    </dgm:pt>
    <dgm:pt modelId="{B4749720-085A-4A2A-9D82-942BE8B5C4A6}" type="pres">
      <dgm:prSet presAssocID="{CA91A995-5DA9-40E1-BF49-6D9DD6100384}" presName="compNode" presStyleCnt="0"/>
      <dgm:spPr/>
    </dgm:pt>
    <dgm:pt modelId="{2422D291-C1EC-4642-98F8-1BF71C0A84F2}" type="pres">
      <dgm:prSet presAssocID="{CA91A995-5DA9-40E1-BF49-6D9DD6100384}" presName="bgRect" presStyleLbl="bgShp" presStyleIdx="4" presStyleCnt="5"/>
      <dgm:spPr/>
    </dgm:pt>
    <dgm:pt modelId="{FCD4DF91-2BF5-4D1B-B67C-C93568DA4BBB}" type="pres">
      <dgm:prSet presAssocID="{CA91A995-5DA9-40E1-BF49-6D9DD610038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2278CED5-BE4F-488F-8731-221574B50965}" type="pres">
      <dgm:prSet presAssocID="{CA91A995-5DA9-40E1-BF49-6D9DD6100384}" presName="spaceRect" presStyleCnt="0"/>
      <dgm:spPr/>
    </dgm:pt>
    <dgm:pt modelId="{8756DD02-41E7-425C-9C1C-7AB40B9440E8}" type="pres">
      <dgm:prSet presAssocID="{CA91A995-5DA9-40E1-BF49-6D9DD6100384}" presName="parTx" presStyleLbl="revTx" presStyleIdx="4" presStyleCnt="5">
        <dgm:presLayoutVars>
          <dgm:chMax val="0"/>
          <dgm:chPref val="0"/>
        </dgm:presLayoutVars>
      </dgm:prSet>
      <dgm:spPr/>
    </dgm:pt>
  </dgm:ptLst>
  <dgm:cxnLst>
    <dgm:cxn modelId="{38AA6F1C-4702-4A2A-B833-2D4C727116F5}" type="presOf" srcId="{C8342C78-9FF3-4BBD-A30C-43EE0C9E414A}" destId="{55BB3F7B-47B4-4AE4-B90E-C02CBB6DCA23}" srcOrd="0" destOrd="0" presId="urn:microsoft.com/office/officeart/2018/2/layout/IconVerticalSolidList"/>
    <dgm:cxn modelId="{AB03442E-01A4-4310-80EC-465BA0BCB44B}" srcId="{C8342C78-9FF3-4BBD-A30C-43EE0C9E414A}" destId="{CA91A995-5DA9-40E1-BF49-6D9DD6100384}" srcOrd="4" destOrd="0" parTransId="{E37894DE-BB0B-46CB-BCF5-A80DC813846B}" sibTransId="{26D23817-5794-4F6E-A4A2-1241D5AD005E}"/>
    <dgm:cxn modelId="{FB020430-6D4D-4080-B71E-F3E9AD06B6EE}" type="presOf" srcId="{AA307921-B891-4CE3-A309-28AED7064E87}" destId="{80650458-62AA-4689-913C-F878D0971ED6}" srcOrd="0" destOrd="0" presId="urn:microsoft.com/office/officeart/2018/2/layout/IconVerticalSolidList"/>
    <dgm:cxn modelId="{017AE66E-C55F-4C9F-8810-61F48D944B12}" srcId="{C8342C78-9FF3-4BBD-A30C-43EE0C9E414A}" destId="{AA307921-B891-4CE3-A309-28AED7064E87}" srcOrd="2" destOrd="0" parTransId="{394992E3-7E91-4FC3-8F48-4414FAED8D0D}" sibTransId="{BF70D21D-5E54-4B1D-8532-62125D95EFBB}"/>
    <dgm:cxn modelId="{4FD1D8A9-ED9B-4AA7-9DBA-DEC7CD453913}" srcId="{C8342C78-9FF3-4BBD-A30C-43EE0C9E414A}" destId="{A3FAC870-B428-4389-BF83-7E26A541B036}" srcOrd="0" destOrd="0" parTransId="{116E2BD1-1ECE-47FE-9515-779DEF1D45CE}" sibTransId="{63322235-480E-4FB4-9056-108B818CEBD2}"/>
    <dgm:cxn modelId="{9803B6B1-8258-44D2-B0D6-136975EB8D6F}" type="presOf" srcId="{CA91A995-5DA9-40E1-BF49-6D9DD6100384}" destId="{8756DD02-41E7-425C-9C1C-7AB40B9440E8}" srcOrd="0" destOrd="0" presId="urn:microsoft.com/office/officeart/2018/2/layout/IconVerticalSolidList"/>
    <dgm:cxn modelId="{5E4B30E0-304E-4838-A574-1D6755016482}" type="presOf" srcId="{63C80620-730F-476C-BBC1-10148370D7D5}" destId="{97E55B02-F129-449D-89F9-9A7BB1A85124}" srcOrd="0" destOrd="0" presId="urn:microsoft.com/office/officeart/2018/2/layout/IconVerticalSolidList"/>
    <dgm:cxn modelId="{32A773E8-A394-4918-A36F-90D305CB2E61}" type="presOf" srcId="{1C095386-56AF-426D-AF55-724B59F5FE7E}" destId="{0031184A-3C9A-4A81-A3A6-7E83F5B52072}" srcOrd="0" destOrd="0" presId="urn:microsoft.com/office/officeart/2018/2/layout/IconVerticalSolidList"/>
    <dgm:cxn modelId="{704682E8-3FC7-4A3B-AB09-1F8900EEAD61}" srcId="{C8342C78-9FF3-4BBD-A30C-43EE0C9E414A}" destId="{1C095386-56AF-426D-AF55-724B59F5FE7E}" srcOrd="3" destOrd="0" parTransId="{5613A852-5CA4-4786-A0F6-D5D724ED151D}" sibTransId="{9DA1A7D7-3070-4EF7-A3DC-7097290F5208}"/>
    <dgm:cxn modelId="{F24385ED-0510-4BFD-A97D-F582A140F5EF}" type="presOf" srcId="{A3FAC870-B428-4389-BF83-7E26A541B036}" destId="{14EF1E1A-ACAC-4C49-BA68-94C61982B998}" srcOrd="0" destOrd="0" presId="urn:microsoft.com/office/officeart/2018/2/layout/IconVerticalSolidList"/>
    <dgm:cxn modelId="{93E3EAFC-98F5-4016-850E-CE193CC66C2F}" srcId="{C8342C78-9FF3-4BBD-A30C-43EE0C9E414A}" destId="{63C80620-730F-476C-BBC1-10148370D7D5}" srcOrd="1" destOrd="0" parTransId="{F4CC6143-1467-475F-80CE-970303ADF498}" sibTransId="{D72A1001-13C4-4528-8B5D-5AD109FF46E9}"/>
    <dgm:cxn modelId="{AFE1F249-33F2-42CA-AEB4-FD467E5A6E43}" type="presParOf" srcId="{55BB3F7B-47B4-4AE4-B90E-C02CBB6DCA23}" destId="{FEE3E99F-58FA-4B51-9335-C2FABD4FD992}" srcOrd="0" destOrd="0" presId="urn:microsoft.com/office/officeart/2018/2/layout/IconVerticalSolidList"/>
    <dgm:cxn modelId="{1CDB674A-C26E-4ED3-9234-F2D21C8A11A6}" type="presParOf" srcId="{FEE3E99F-58FA-4B51-9335-C2FABD4FD992}" destId="{C454BBF8-8209-48F0-A72D-265872F05361}" srcOrd="0" destOrd="0" presId="urn:microsoft.com/office/officeart/2018/2/layout/IconVerticalSolidList"/>
    <dgm:cxn modelId="{85145599-F22B-4E10-9724-A23C8B0F945C}" type="presParOf" srcId="{FEE3E99F-58FA-4B51-9335-C2FABD4FD992}" destId="{A32DA676-0FB0-4BD3-891F-952C3B5069C9}" srcOrd="1" destOrd="0" presId="urn:microsoft.com/office/officeart/2018/2/layout/IconVerticalSolidList"/>
    <dgm:cxn modelId="{865438BE-90D7-436F-B302-897DF29C78E3}" type="presParOf" srcId="{FEE3E99F-58FA-4B51-9335-C2FABD4FD992}" destId="{ABEB91EA-FB72-4DD7-858A-CD57231D963A}" srcOrd="2" destOrd="0" presId="urn:microsoft.com/office/officeart/2018/2/layout/IconVerticalSolidList"/>
    <dgm:cxn modelId="{8BC119BB-91BC-48EE-8B29-08F717EA928A}" type="presParOf" srcId="{FEE3E99F-58FA-4B51-9335-C2FABD4FD992}" destId="{14EF1E1A-ACAC-4C49-BA68-94C61982B998}" srcOrd="3" destOrd="0" presId="urn:microsoft.com/office/officeart/2018/2/layout/IconVerticalSolidList"/>
    <dgm:cxn modelId="{760BFF4C-71F2-4616-84A4-FEFB71A794DB}" type="presParOf" srcId="{55BB3F7B-47B4-4AE4-B90E-C02CBB6DCA23}" destId="{88B6F0CB-F5BA-47D9-A287-339B54DA60F0}" srcOrd="1" destOrd="0" presId="urn:microsoft.com/office/officeart/2018/2/layout/IconVerticalSolidList"/>
    <dgm:cxn modelId="{DDAD290F-EFB5-47BF-AE63-174B0399FEBE}" type="presParOf" srcId="{55BB3F7B-47B4-4AE4-B90E-C02CBB6DCA23}" destId="{266DB05B-9C3D-4DF1-949A-D021E265E8FE}" srcOrd="2" destOrd="0" presId="urn:microsoft.com/office/officeart/2018/2/layout/IconVerticalSolidList"/>
    <dgm:cxn modelId="{A625EA87-50C9-4EEB-9976-324F99E55390}" type="presParOf" srcId="{266DB05B-9C3D-4DF1-949A-D021E265E8FE}" destId="{3271F1F7-17A5-420B-B54E-D3ABD43AF9D0}" srcOrd="0" destOrd="0" presId="urn:microsoft.com/office/officeart/2018/2/layout/IconVerticalSolidList"/>
    <dgm:cxn modelId="{30722740-7729-43C7-997A-12F2A3303919}" type="presParOf" srcId="{266DB05B-9C3D-4DF1-949A-D021E265E8FE}" destId="{D893B123-3912-453B-B0CC-0023498F607F}" srcOrd="1" destOrd="0" presId="urn:microsoft.com/office/officeart/2018/2/layout/IconVerticalSolidList"/>
    <dgm:cxn modelId="{76729BA3-6194-4D0B-A3E3-707D0A6A4779}" type="presParOf" srcId="{266DB05B-9C3D-4DF1-949A-D021E265E8FE}" destId="{03FE699A-8F79-4544-811C-70D8DAA3E13A}" srcOrd="2" destOrd="0" presId="urn:microsoft.com/office/officeart/2018/2/layout/IconVerticalSolidList"/>
    <dgm:cxn modelId="{02678113-D849-429C-B17C-D12986607AA4}" type="presParOf" srcId="{266DB05B-9C3D-4DF1-949A-D021E265E8FE}" destId="{97E55B02-F129-449D-89F9-9A7BB1A85124}" srcOrd="3" destOrd="0" presId="urn:microsoft.com/office/officeart/2018/2/layout/IconVerticalSolidList"/>
    <dgm:cxn modelId="{EA100924-06BE-4CCC-B219-CC7149CA196F}" type="presParOf" srcId="{55BB3F7B-47B4-4AE4-B90E-C02CBB6DCA23}" destId="{A5CF1A81-1584-46E9-B039-B6662175CA5B}" srcOrd="3" destOrd="0" presId="urn:microsoft.com/office/officeart/2018/2/layout/IconVerticalSolidList"/>
    <dgm:cxn modelId="{2E68452D-2FE6-4163-8D31-917059C7D96C}" type="presParOf" srcId="{55BB3F7B-47B4-4AE4-B90E-C02CBB6DCA23}" destId="{2E591547-7CB4-44F2-9C5F-F0ABA5344072}" srcOrd="4" destOrd="0" presId="urn:microsoft.com/office/officeart/2018/2/layout/IconVerticalSolidList"/>
    <dgm:cxn modelId="{EE9D2367-EF17-4D82-9583-EB7BD037A659}" type="presParOf" srcId="{2E591547-7CB4-44F2-9C5F-F0ABA5344072}" destId="{8D60BB3F-E8F8-436E-BDF1-EF17A4617AD4}" srcOrd="0" destOrd="0" presId="urn:microsoft.com/office/officeart/2018/2/layout/IconVerticalSolidList"/>
    <dgm:cxn modelId="{515447A6-1A80-4072-B76F-BAE379B071A6}" type="presParOf" srcId="{2E591547-7CB4-44F2-9C5F-F0ABA5344072}" destId="{073216FD-2A07-4BF9-AE9B-589323D98570}" srcOrd="1" destOrd="0" presId="urn:microsoft.com/office/officeart/2018/2/layout/IconVerticalSolidList"/>
    <dgm:cxn modelId="{90F491B5-5F21-4F58-9D54-86A0BDC2FF79}" type="presParOf" srcId="{2E591547-7CB4-44F2-9C5F-F0ABA5344072}" destId="{812A84D5-1546-4034-9421-BD3D4A0BE351}" srcOrd="2" destOrd="0" presId="urn:microsoft.com/office/officeart/2018/2/layout/IconVerticalSolidList"/>
    <dgm:cxn modelId="{4972055A-7807-4715-97F0-C1B354B33561}" type="presParOf" srcId="{2E591547-7CB4-44F2-9C5F-F0ABA5344072}" destId="{80650458-62AA-4689-913C-F878D0971ED6}" srcOrd="3" destOrd="0" presId="urn:microsoft.com/office/officeart/2018/2/layout/IconVerticalSolidList"/>
    <dgm:cxn modelId="{18B22114-6E07-4FBF-94C6-1D7523B59BF2}" type="presParOf" srcId="{55BB3F7B-47B4-4AE4-B90E-C02CBB6DCA23}" destId="{58DB6775-A194-4CD8-AFF6-DA45D9A5DD21}" srcOrd="5" destOrd="0" presId="urn:microsoft.com/office/officeart/2018/2/layout/IconVerticalSolidList"/>
    <dgm:cxn modelId="{576F28F2-4402-4498-B25C-09DE7C6DF134}" type="presParOf" srcId="{55BB3F7B-47B4-4AE4-B90E-C02CBB6DCA23}" destId="{E8FBFE26-D764-45A6-B5FB-42C627B53FFB}" srcOrd="6" destOrd="0" presId="urn:microsoft.com/office/officeart/2018/2/layout/IconVerticalSolidList"/>
    <dgm:cxn modelId="{76DFC74C-628C-405B-99FB-20215E5AE778}" type="presParOf" srcId="{E8FBFE26-D764-45A6-B5FB-42C627B53FFB}" destId="{562FA8C5-00F3-4D8E-A524-A2E782CB614C}" srcOrd="0" destOrd="0" presId="urn:microsoft.com/office/officeart/2018/2/layout/IconVerticalSolidList"/>
    <dgm:cxn modelId="{055560D2-AFC7-438F-8F18-82044BC826A4}" type="presParOf" srcId="{E8FBFE26-D764-45A6-B5FB-42C627B53FFB}" destId="{CE5CAD9B-1217-4FC2-ADC8-50D68A621126}" srcOrd="1" destOrd="0" presId="urn:microsoft.com/office/officeart/2018/2/layout/IconVerticalSolidList"/>
    <dgm:cxn modelId="{05D191E2-E69F-40E4-B68F-DA8CE4CBBFD0}" type="presParOf" srcId="{E8FBFE26-D764-45A6-B5FB-42C627B53FFB}" destId="{116FBC60-26BC-42BE-9BA7-13CC1FE95364}" srcOrd="2" destOrd="0" presId="urn:microsoft.com/office/officeart/2018/2/layout/IconVerticalSolidList"/>
    <dgm:cxn modelId="{C06D9E8C-6730-4D80-AD96-7BDDD1D6A4D5}" type="presParOf" srcId="{E8FBFE26-D764-45A6-B5FB-42C627B53FFB}" destId="{0031184A-3C9A-4A81-A3A6-7E83F5B52072}" srcOrd="3" destOrd="0" presId="urn:microsoft.com/office/officeart/2018/2/layout/IconVerticalSolidList"/>
    <dgm:cxn modelId="{63699E3A-5C6F-4A40-8DAD-9CA7A079ACBA}" type="presParOf" srcId="{55BB3F7B-47B4-4AE4-B90E-C02CBB6DCA23}" destId="{951BF4CE-F6C9-49B3-879B-CBDCFC27D51E}" srcOrd="7" destOrd="0" presId="urn:microsoft.com/office/officeart/2018/2/layout/IconVerticalSolidList"/>
    <dgm:cxn modelId="{C0348DC5-62EE-43DF-A4B6-416F807A7A6E}" type="presParOf" srcId="{55BB3F7B-47B4-4AE4-B90E-C02CBB6DCA23}" destId="{B4749720-085A-4A2A-9D82-942BE8B5C4A6}" srcOrd="8" destOrd="0" presId="urn:microsoft.com/office/officeart/2018/2/layout/IconVerticalSolidList"/>
    <dgm:cxn modelId="{6AC9E7F8-80EB-4340-875D-338675952743}" type="presParOf" srcId="{B4749720-085A-4A2A-9D82-942BE8B5C4A6}" destId="{2422D291-C1EC-4642-98F8-1BF71C0A84F2}" srcOrd="0" destOrd="0" presId="urn:microsoft.com/office/officeart/2018/2/layout/IconVerticalSolidList"/>
    <dgm:cxn modelId="{65E51A3E-03FD-439D-9F33-BB99F3AFAEA5}" type="presParOf" srcId="{B4749720-085A-4A2A-9D82-942BE8B5C4A6}" destId="{FCD4DF91-2BF5-4D1B-B67C-C93568DA4BBB}" srcOrd="1" destOrd="0" presId="urn:microsoft.com/office/officeart/2018/2/layout/IconVerticalSolidList"/>
    <dgm:cxn modelId="{D8A13C31-4D90-48D3-942B-102DBD947909}" type="presParOf" srcId="{B4749720-085A-4A2A-9D82-942BE8B5C4A6}" destId="{2278CED5-BE4F-488F-8731-221574B50965}" srcOrd="2" destOrd="0" presId="urn:microsoft.com/office/officeart/2018/2/layout/IconVerticalSolidList"/>
    <dgm:cxn modelId="{EC27B682-DA97-421F-888D-DF8D0907650E}" type="presParOf" srcId="{B4749720-085A-4A2A-9D82-942BE8B5C4A6}" destId="{8756DD02-41E7-425C-9C1C-7AB40B9440E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3ADBF5-11FE-4840-8053-9C53D48B751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698272E-2D27-4CFF-97CF-6C670739DD33}">
      <dgm:prSet/>
      <dgm:spPr/>
      <dgm:t>
        <a:bodyPr/>
        <a:lstStyle/>
        <a:p>
          <a:pPr>
            <a:lnSpc>
              <a:spcPct val="100000"/>
            </a:lnSpc>
          </a:pPr>
          <a:r>
            <a:rPr lang="en-US"/>
            <a:t>Explore other predictive models, like decision trees and random forests.</a:t>
          </a:r>
        </a:p>
      </dgm:t>
    </dgm:pt>
    <dgm:pt modelId="{FFA242FB-D1F8-445D-80DA-495B0DBE7062}" type="parTrans" cxnId="{EFFA2525-72B9-45EE-B9B3-7EB65F52EF28}">
      <dgm:prSet/>
      <dgm:spPr/>
      <dgm:t>
        <a:bodyPr/>
        <a:lstStyle/>
        <a:p>
          <a:endParaRPr lang="en-US"/>
        </a:p>
      </dgm:t>
    </dgm:pt>
    <dgm:pt modelId="{AA66A976-3329-45EB-A43E-16A7545911AA}" type="sibTrans" cxnId="{EFFA2525-72B9-45EE-B9B3-7EB65F52EF28}">
      <dgm:prSet/>
      <dgm:spPr/>
      <dgm:t>
        <a:bodyPr/>
        <a:lstStyle/>
        <a:p>
          <a:endParaRPr lang="en-US"/>
        </a:p>
      </dgm:t>
    </dgm:pt>
    <dgm:pt modelId="{2A77D133-F602-40A1-88F0-8EF55FD88000}">
      <dgm:prSet/>
      <dgm:spPr/>
      <dgm:t>
        <a:bodyPr/>
        <a:lstStyle/>
        <a:p>
          <a:pPr>
            <a:lnSpc>
              <a:spcPct val="100000"/>
            </a:lnSpc>
          </a:pPr>
          <a:r>
            <a:rPr lang="en-US"/>
            <a:t>Optimize model settings for better accuracy.(finetuning model parameters)</a:t>
          </a:r>
        </a:p>
      </dgm:t>
    </dgm:pt>
    <dgm:pt modelId="{A762F356-683F-445C-97FB-ABE08FB6A474}" type="parTrans" cxnId="{471BE8E2-D85E-4864-AA38-DD0B453006E0}">
      <dgm:prSet/>
      <dgm:spPr/>
      <dgm:t>
        <a:bodyPr/>
        <a:lstStyle/>
        <a:p>
          <a:endParaRPr lang="en-US"/>
        </a:p>
      </dgm:t>
    </dgm:pt>
    <dgm:pt modelId="{ACBD4293-19DE-464B-8DCC-D7BEF83E3B9D}" type="sibTrans" cxnId="{471BE8E2-D85E-4864-AA38-DD0B453006E0}">
      <dgm:prSet/>
      <dgm:spPr/>
      <dgm:t>
        <a:bodyPr/>
        <a:lstStyle/>
        <a:p>
          <a:endParaRPr lang="en-US"/>
        </a:p>
      </dgm:t>
    </dgm:pt>
    <dgm:pt modelId="{697E01DA-99F0-433E-AAF8-B10F829E54F8}">
      <dgm:prSet/>
      <dgm:spPr/>
      <dgm:t>
        <a:bodyPr/>
        <a:lstStyle/>
        <a:p>
          <a:pPr>
            <a:lnSpc>
              <a:spcPct val="100000"/>
            </a:lnSpc>
          </a:pPr>
          <a:r>
            <a:rPr lang="en-US"/>
            <a:t>Evaluate performance using various metrics.(mean absolute error , R-squared)</a:t>
          </a:r>
        </a:p>
      </dgm:t>
    </dgm:pt>
    <dgm:pt modelId="{3FAE3B65-DDB6-4CEF-9301-F6DF0C514629}" type="parTrans" cxnId="{01BC0CA6-EAA0-443A-A05D-1059883ACE82}">
      <dgm:prSet/>
      <dgm:spPr/>
      <dgm:t>
        <a:bodyPr/>
        <a:lstStyle/>
        <a:p>
          <a:endParaRPr lang="en-US"/>
        </a:p>
      </dgm:t>
    </dgm:pt>
    <dgm:pt modelId="{BA204F1E-68CD-41A9-A3EF-317B7D6891B4}" type="sibTrans" cxnId="{01BC0CA6-EAA0-443A-A05D-1059883ACE82}">
      <dgm:prSet/>
      <dgm:spPr/>
      <dgm:t>
        <a:bodyPr/>
        <a:lstStyle/>
        <a:p>
          <a:endParaRPr lang="en-US"/>
        </a:p>
      </dgm:t>
    </dgm:pt>
    <dgm:pt modelId="{DCC7314F-33F4-4F18-AC65-E4811329D06F}">
      <dgm:prSet/>
      <dgm:spPr/>
      <dgm:t>
        <a:bodyPr/>
        <a:lstStyle/>
        <a:p>
          <a:pPr>
            <a:lnSpc>
              <a:spcPct val="100000"/>
            </a:lnSpc>
          </a:pPr>
          <a:r>
            <a:rPr lang="en-US"/>
            <a:t>Create visualizations to compare predicted and actual prices.</a:t>
          </a:r>
        </a:p>
      </dgm:t>
    </dgm:pt>
    <dgm:pt modelId="{4D1A1CD9-6A43-4CD2-BC2F-FB4A6C1142C2}" type="parTrans" cxnId="{8ED224F3-3E31-43BC-A627-95424B0AB963}">
      <dgm:prSet/>
      <dgm:spPr/>
      <dgm:t>
        <a:bodyPr/>
        <a:lstStyle/>
        <a:p>
          <a:endParaRPr lang="en-US"/>
        </a:p>
      </dgm:t>
    </dgm:pt>
    <dgm:pt modelId="{FE433A20-BC80-4E82-8688-BE444E335D7B}" type="sibTrans" cxnId="{8ED224F3-3E31-43BC-A627-95424B0AB963}">
      <dgm:prSet/>
      <dgm:spPr/>
      <dgm:t>
        <a:bodyPr/>
        <a:lstStyle/>
        <a:p>
          <a:endParaRPr lang="en-US"/>
        </a:p>
      </dgm:t>
    </dgm:pt>
    <dgm:pt modelId="{954BAE97-7B46-4331-A11B-52ED309932A3}">
      <dgm:prSet/>
      <dgm:spPr/>
      <dgm:t>
        <a:bodyPr/>
        <a:lstStyle/>
        <a:p>
          <a:pPr>
            <a:lnSpc>
              <a:spcPct val="100000"/>
            </a:lnSpc>
          </a:pPr>
          <a:r>
            <a:rPr lang="en-US"/>
            <a:t>Keep the model updated with new data</a:t>
          </a:r>
        </a:p>
      </dgm:t>
    </dgm:pt>
    <dgm:pt modelId="{701042F8-54D2-423D-AFAF-AE914D21D36C}" type="parTrans" cxnId="{DB2FC31F-8C5A-429C-9F9F-B249C5D5FB49}">
      <dgm:prSet/>
      <dgm:spPr/>
      <dgm:t>
        <a:bodyPr/>
        <a:lstStyle/>
        <a:p>
          <a:endParaRPr lang="en-US"/>
        </a:p>
      </dgm:t>
    </dgm:pt>
    <dgm:pt modelId="{86790C67-F799-4EF1-8637-7A02F60B102E}" type="sibTrans" cxnId="{DB2FC31F-8C5A-429C-9F9F-B249C5D5FB49}">
      <dgm:prSet/>
      <dgm:spPr/>
      <dgm:t>
        <a:bodyPr/>
        <a:lstStyle/>
        <a:p>
          <a:endParaRPr lang="en-US"/>
        </a:p>
      </dgm:t>
    </dgm:pt>
    <dgm:pt modelId="{9E12E03B-5F8A-48A7-BABF-BCEEA5009C7D}" type="pres">
      <dgm:prSet presAssocID="{9E3ADBF5-11FE-4840-8053-9C53D48B7515}" presName="root" presStyleCnt="0">
        <dgm:presLayoutVars>
          <dgm:dir/>
          <dgm:resizeHandles val="exact"/>
        </dgm:presLayoutVars>
      </dgm:prSet>
      <dgm:spPr/>
    </dgm:pt>
    <dgm:pt modelId="{4AC7237B-915A-4267-A860-71A234360F48}" type="pres">
      <dgm:prSet presAssocID="{4698272E-2D27-4CFF-97CF-6C670739DD33}" presName="compNode" presStyleCnt="0"/>
      <dgm:spPr/>
    </dgm:pt>
    <dgm:pt modelId="{34D11FB9-19C0-49AB-A0A6-DFCFBDEE23D8}" type="pres">
      <dgm:prSet presAssocID="{4698272E-2D27-4CFF-97CF-6C670739DD33}" presName="bgRect" presStyleLbl="bgShp" presStyleIdx="0" presStyleCnt="5"/>
      <dgm:spPr/>
    </dgm:pt>
    <dgm:pt modelId="{35E897FC-F4C1-445C-B739-739561BB8039}" type="pres">
      <dgm:prSet presAssocID="{4698272E-2D27-4CFF-97CF-6C670739DD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est scene"/>
        </a:ext>
      </dgm:extLst>
    </dgm:pt>
    <dgm:pt modelId="{34C944C5-51F0-421B-968B-7F7C6F7C1EDA}" type="pres">
      <dgm:prSet presAssocID="{4698272E-2D27-4CFF-97CF-6C670739DD33}" presName="spaceRect" presStyleCnt="0"/>
      <dgm:spPr/>
    </dgm:pt>
    <dgm:pt modelId="{AE4A824A-EBCB-4DDE-978D-1D200EB4CA93}" type="pres">
      <dgm:prSet presAssocID="{4698272E-2D27-4CFF-97CF-6C670739DD33}" presName="parTx" presStyleLbl="revTx" presStyleIdx="0" presStyleCnt="5">
        <dgm:presLayoutVars>
          <dgm:chMax val="0"/>
          <dgm:chPref val="0"/>
        </dgm:presLayoutVars>
      </dgm:prSet>
      <dgm:spPr/>
    </dgm:pt>
    <dgm:pt modelId="{F394397C-072B-4AC3-9BDF-6AEA66479FA6}" type="pres">
      <dgm:prSet presAssocID="{AA66A976-3329-45EB-A43E-16A7545911AA}" presName="sibTrans" presStyleCnt="0"/>
      <dgm:spPr/>
    </dgm:pt>
    <dgm:pt modelId="{528C43E6-12A7-481F-B243-7209ABD17D6A}" type="pres">
      <dgm:prSet presAssocID="{2A77D133-F602-40A1-88F0-8EF55FD88000}" presName="compNode" presStyleCnt="0"/>
      <dgm:spPr/>
    </dgm:pt>
    <dgm:pt modelId="{40FBAFCE-CE09-4AE2-A13E-0BBE6BFD34AE}" type="pres">
      <dgm:prSet presAssocID="{2A77D133-F602-40A1-88F0-8EF55FD88000}" presName="bgRect" presStyleLbl="bgShp" presStyleIdx="1" presStyleCnt="5"/>
      <dgm:spPr/>
    </dgm:pt>
    <dgm:pt modelId="{FDE3B9FB-4518-4635-BC3F-9300764AD91D}" type="pres">
      <dgm:prSet presAssocID="{2A77D133-F602-40A1-88F0-8EF55FD8800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2FE4C74-9E4C-4D4F-8EA0-B6179C3426C1}" type="pres">
      <dgm:prSet presAssocID="{2A77D133-F602-40A1-88F0-8EF55FD88000}" presName="spaceRect" presStyleCnt="0"/>
      <dgm:spPr/>
    </dgm:pt>
    <dgm:pt modelId="{81529360-AEBE-499F-AAB8-B6B525830F42}" type="pres">
      <dgm:prSet presAssocID="{2A77D133-F602-40A1-88F0-8EF55FD88000}" presName="parTx" presStyleLbl="revTx" presStyleIdx="1" presStyleCnt="5">
        <dgm:presLayoutVars>
          <dgm:chMax val="0"/>
          <dgm:chPref val="0"/>
        </dgm:presLayoutVars>
      </dgm:prSet>
      <dgm:spPr/>
    </dgm:pt>
    <dgm:pt modelId="{71DBF5AF-453E-4FAC-99DC-9AA2361C3894}" type="pres">
      <dgm:prSet presAssocID="{ACBD4293-19DE-464B-8DCC-D7BEF83E3B9D}" presName="sibTrans" presStyleCnt="0"/>
      <dgm:spPr/>
    </dgm:pt>
    <dgm:pt modelId="{E7CB16B8-B838-4690-929C-FBD507841A89}" type="pres">
      <dgm:prSet presAssocID="{697E01DA-99F0-433E-AAF8-B10F829E54F8}" presName="compNode" presStyleCnt="0"/>
      <dgm:spPr/>
    </dgm:pt>
    <dgm:pt modelId="{0DE84484-9FC4-4F73-A43D-AE97CCAED156}" type="pres">
      <dgm:prSet presAssocID="{697E01DA-99F0-433E-AAF8-B10F829E54F8}" presName="bgRect" presStyleLbl="bgShp" presStyleIdx="2" presStyleCnt="5"/>
      <dgm:spPr/>
    </dgm:pt>
    <dgm:pt modelId="{F5ADB30F-7FD0-4754-9948-2D21A7FD55C5}" type="pres">
      <dgm:prSet presAssocID="{697E01DA-99F0-433E-AAF8-B10F829E54F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9F6D0B0-DF86-4723-8678-13B0CEC766D7}" type="pres">
      <dgm:prSet presAssocID="{697E01DA-99F0-433E-AAF8-B10F829E54F8}" presName="spaceRect" presStyleCnt="0"/>
      <dgm:spPr/>
    </dgm:pt>
    <dgm:pt modelId="{E8B5C729-F320-4F5F-A7F0-B37A515E154A}" type="pres">
      <dgm:prSet presAssocID="{697E01DA-99F0-433E-AAF8-B10F829E54F8}" presName="parTx" presStyleLbl="revTx" presStyleIdx="2" presStyleCnt="5">
        <dgm:presLayoutVars>
          <dgm:chMax val="0"/>
          <dgm:chPref val="0"/>
        </dgm:presLayoutVars>
      </dgm:prSet>
      <dgm:spPr/>
    </dgm:pt>
    <dgm:pt modelId="{EAEAD0B9-97A5-46A2-8C50-4E7EDF42549E}" type="pres">
      <dgm:prSet presAssocID="{BA204F1E-68CD-41A9-A3EF-317B7D6891B4}" presName="sibTrans" presStyleCnt="0"/>
      <dgm:spPr/>
    </dgm:pt>
    <dgm:pt modelId="{5E9EF897-D151-44A4-9442-316F0A940E27}" type="pres">
      <dgm:prSet presAssocID="{DCC7314F-33F4-4F18-AC65-E4811329D06F}" presName="compNode" presStyleCnt="0"/>
      <dgm:spPr/>
    </dgm:pt>
    <dgm:pt modelId="{DE1528AF-0B30-408E-9152-A7190284C175}" type="pres">
      <dgm:prSet presAssocID="{DCC7314F-33F4-4F18-AC65-E4811329D06F}" presName="bgRect" presStyleLbl="bgShp" presStyleIdx="3" presStyleCnt="5"/>
      <dgm:spPr/>
    </dgm:pt>
    <dgm:pt modelId="{24507725-F098-4E81-A010-F299E82DFAE6}" type="pres">
      <dgm:prSet presAssocID="{DCC7314F-33F4-4F18-AC65-E4811329D06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e chart"/>
        </a:ext>
      </dgm:extLst>
    </dgm:pt>
    <dgm:pt modelId="{92D97298-641F-49D2-963F-C315EE848406}" type="pres">
      <dgm:prSet presAssocID="{DCC7314F-33F4-4F18-AC65-E4811329D06F}" presName="spaceRect" presStyleCnt="0"/>
      <dgm:spPr/>
    </dgm:pt>
    <dgm:pt modelId="{876DFA7A-1E71-4FE1-AD6F-1FB24D1C66CD}" type="pres">
      <dgm:prSet presAssocID="{DCC7314F-33F4-4F18-AC65-E4811329D06F}" presName="parTx" presStyleLbl="revTx" presStyleIdx="3" presStyleCnt="5">
        <dgm:presLayoutVars>
          <dgm:chMax val="0"/>
          <dgm:chPref val="0"/>
        </dgm:presLayoutVars>
      </dgm:prSet>
      <dgm:spPr/>
    </dgm:pt>
    <dgm:pt modelId="{FA8A88AA-EEE5-40D1-A20E-1613C43ABE4C}" type="pres">
      <dgm:prSet presAssocID="{FE433A20-BC80-4E82-8688-BE444E335D7B}" presName="sibTrans" presStyleCnt="0"/>
      <dgm:spPr/>
    </dgm:pt>
    <dgm:pt modelId="{06D55462-50B7-49CB-B3CE-239BB3683E94}" type="pres">
      <dgm:prSet presAssocID="{954BAE97-7B46-4331-A11B-52ED309932A3}" presName="compNode" presStyleCnt="0"/>
      <dgm:spPr/>
    </dgm:pt>
    <dgm:pt modelId="{863FDE06-A975-4FFF-A9CB-D33331FFE986}" type="pres">
      <dgm:prSet presAssocID="{954BAE97-7B46-4331-A11B-52ED309932A3}" presName="bgRect" presStyleLbl="bgShp" presStyleIdx="4" presStyleCnt="5"/>
      <dgm:spPr/>
    </dgm:pt>
    <dgm:pt modelId="{20B94892-CC53-4FCC-901A-FE343B85834F}" type="pres">
      <dgm:prSet presAssocID="{954BAE97-7B46-4331-A11B-52ED309932A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0931BBE-6C39-4B96-82E6-89E95FAA844D}" type="pres">
      <dgm:prSet presAssocID="{954BAE97-7B46-4331-A11B-52ED309932A3}" presName="spaceRect" presStyleCnt="0"/>
      <dgm:spPr/>
    </dgm:pt>
    <dgm:pt modelId="{75E7C9F5-413C-429C-B5DC-5398E93EEC2E}" type="pres">
      <dgm:prSet presAssocID="{954BAE97-7B46-4331-A11B-52ED309932A3}" presName="parTx" presStyleLbl="revTx" presStyleIdx="4" presStyleCnt="5">
        <dgm:presLayoutVars>
          <dgm:chMax val="0"/>
          <dgm:chPref val="0"/>
        </dgm:presLayoutVars>
      </dgm:prSet>
      <dgm:spPr/>
    </dgm:pt>
  </dgm:ptLst>
  <dgm:cxnLst>
    <dgm:cxn modelId="{DB2FC31F-8C5A-429C-9F9F-B249C5D5FB49}" srcId="{9E3ADBF5-11FE-4840-8053-9C53D48B7515}" destId="{954BAE97-7B46-4331-A11B-52ED309932A3}" srcOrd="4" destOrd="0" parTransId="{701042F8-54D2-423D-AFAF-AE914D21D36C}" sibTransId="{86790C67-F799-4EF1-8637-7A02F60B102E}"/>
    <dgm:cxn modelId="{EFFA2525-72B9-45EE-B9B3-7EB65F52EF28}" srcId="{9E3ADBF5-11FE-4840-8053-9C53D48B7515}" destId="{4698272E-2D27-4CFF-97CF-6C670739DD33}" srcOrd="0" destOrd="0" parTransId="{FFA242FB-D1F8-445D-80DA-495B0DBE7062}" sibTransId="{AA66A976-3329-45EB-A43E-16A7545911AA}"/>
    <dgm:cxn modelId="{3886E260-AA5B-4A55-B092-320FF566FBFC}" type="presOf" srcId="{4698272E-2D27-4CFF-97CF-6C670739DD33}" destId="{AE4A824A-EBCB-4DDE-978D-1D200EB4CA93}" srcOrd="0" destOrd="0" presId="urn:microsoft.com/office/officeart/2018/2/layout/IconVerticalSolidList"/>
    <dgm:cxn modelId="{7CA2206F-C855-4612-8B75-6D3F283F416A}" type="presOf" srcId="{DCC7314F-33F4-4F18-AC65-E4811329D06F}" destId="{876DFA7A-1E71-4FE1-AD6F-1FB24D1C66CD}" srcOrd="0" destOrd="0" presId="urn:microsoft.com/office/officeart/2018/2/layout/IconVerticalSolidList"/>
    <dgm:cxn modelId="{3508617A-3DFA-434C-BCE9-18EAE898511C}" type="presOf" srcId="{2A77D133-F602-40A1-88F0-8EF55FD88000}" destId="{81529360-AEBE-499F-AAB8-B6B525830F42}" srcOrd="0" destOrd="0" presId="urn:microsoft.com/office/officeart/2018/2/layout/IconVerticalSolidList"/>
    <dgm:cxn modelId="{DF9A497F-AE25-4A5D-AA3C-15B592BB603D}" type="presOf" srcId="{697E01DA-99F0-433E-AAF8-B10F829E54F8}" destId="{E8B5C729-F320-4F5F-A7F0-B37A515E154A}" srcOrd="0" destOrd="0" presId="urn:microsoft.com/office/officeart/2018/2/layout/IconVerticalSolidList"/>
    <dgm:cxn modelId="{43BC8498-29FF-44F5-883A-30A22ABAE322}" type="presOf" srcId="{9E3ADBF5-11FE-4840-8053-9C53D48B7515}" destId="{9E12E03B-5F8A-48A7-BABF-BCEEA5009C7D}" srcOrd="0" destOrd="0" presId="urn:microsoft.com/office/officeart/2018/2/layout/IconVerticalSolidList"/>
    <dgm:cxn modelId="{01BC0CA6-EAA0-443A-A05D-1059883ACE82}" srcId="{9E3ADBF5-11FE-4840-8053-9C53D48B7515}" destId="{697E01DA-99F0-433E-AAF8-B10F829E54F8}" srcOrd="2" destOrd="0" parTransId="{3FAE3B65-DDB6-4CEF-9301-F6DF0C514629}" sibTransId="{BA204F1E-68CD-41A9-A3EF-317B7D6891B4}"/>
    <dgm:cxn modelId="{444990AB-D7DF-4577-9CB5-0952E65A60E1}" type="presOf" srcId="{954BAE97-7B46-4331-A11B-52ED309932A3}" destId="{75E7C9F5-413C-429C-B5DC-5398E93EEC2E}" srcOrd="0" destOrd="0" presId="urn:microsoft.com/office/officeart/2018/2/layout/IconVerticalSolidList"/>
    <dgm:cxn modelId="{471BE8E2-D85E-4864-AA38-DD0B453006E0}" srcId="{9E3ADBF5-11FE-4840-8053-9C53D48B7515}" destId="{2A77D133-F602-40A1-88F0-8EF55FD88000}" srcOrd="1" destOrd="0" parTransId="{A762F356-683F-445C-97FB-ABE08FB6A474}" sibTransId="{ACBD4293-19DE-464B-8DCC-D7BEF83E3B9D}"/>
    <dgm:cxn modelId="{8ED224F3-3E31-43BC-A627-95424B0AB963}" srcId="{9E3ADBF5-11FE-4840-8053-9C53D48B7515}" destId="{DCC7314F-33F4-4F18-AC65-E4811329D06F}" srcOrd="3" destOrd="0" parTransId="{4D1A1CD9-6A43-4CD2-BC2F-FB4A6C1142C2}" sibTransId="{FE433A20-BC80-4E82-8688-BE444E335D7B}"/>
    <dgm:cxn modelId="{ECD596CC-80A5-4F7F-8986-8D7E1922EBFE}" type="presParOf" srcId="{9E12E03B-5F8A-48A7-BABF-BCEEA5009C7D}" destId="{4AC7237B-915A-4267-A860-71A234360F48}" srcOrd="0" destOrd="0" presId="urn:microsoft.com/office/officeart/2018/2/layout/IconVerticalSolidList"/>
    <dgm:cxn modelId="{238FD3D1-2670-45EB-9E4B-9FCA8D30F56D}" type="presParOf" srcId="{4AC7237B-915A-4267-A860-71A234360F48}" destId="{34D11FB9-19C0-49AB-A0A6-DFCFBDEE23D8}" srcOrd="0" destOrd="0" presId="urn:microsoft.com/office/officeart/2018/2/layout/IconVerticalSolidList"/>
    <dgm:cxn modelId="{670EFF0F-B84D-45CA-8CBC-2D14437B6A0D}" type="presParOf" srcId="{4AC7237B-915A-4267-A860-71A234360F48}" destId="{35E897FC-F4C1-445C-B739-739561BB8039}" srcOrd="1" destOrd="0" presId="urn:microsoft.com/office/officeart/2018/2/layout/IconVerticalSolidList"/>
    <dgm:cxn modelId="{03DB43A7-C012-40E3-BF93-2750EC392C92}" type="presParOf" srcId="{4AC7237B-915A-4267-A860-71A234360F48}" destId="{34C944C5-51F0-421B-968B-7F7C6F7C1EDA}" srcOrd="2" destOrd="0" presId="urn:microsoft.com/office/officeart/2018/2/layout/IconVerticalSolidList"/>
    <dgm:cxn modelId="{D1372E22-8C2B-4ACD-AE14-F1E87E85C835}" type="presParOf" srcId="{4AC7237B-915A-4267-A860-71A234360F48}" destId="{AE4A824A-EBCB-4DDE-978D-1D200EB4CA93}" srcOrd="3" destOrd="0" presId="urn:microsoft.com/office/officeart/2018/2/layout/IconVerticalSolidList"/>
    <dgm:cxn modelId="{DF907DC1-0D26-4FED-9380-D60F83504D2A}" type="presParOf" srcId="{9E12E03B-5F8A-48A7-BABF-BCEEA5009C7D}" destId="{F394397C-072B-4AC3-9BDF-6AEA66479FA6}" srcOrd="1" destOrd="0" presId="urn:microsoft.com/office/officeart/2018/2/layout/IconVerticalSolidList"/>
    <dgm:cxn modelId="{D9D8C14F-208E-4514-8060-FAF32DBB2B51}" type="presParOf" srcId="{9E12E03B-5F8A-48A7-BABF-BCEEA5009C7D}" destId="{528C43E6-12A7-481F-B243-7209ABD17D6A}" srcOrd="2" destOrd="0" presId="urn:microsoft.com/office/officeart/2018/2/layout/IconVerticalSolidList"/>
    <dgm:cxn modelId="{C99E626D-B47F-4D7E-AB62-C35BBA73F246}" type="presParOf" srcId="{528C43E6-12A7-481F-B243-7209ABD17D6A}" destId="{40FBAFCE-CE09-4AE2-A13E-0BBE6BFD34AE}" srcOrd="0" destOrd="0" presId="urn:microsoft.com/office/officeart/2018/2/layout/IconVerticalSolidList"/>
    <dgm:cxn modelId="{BA6FF744-5C27-4A9F-94F5-F37211722744}" type="presParOf" srcId="{528C43E6-12A7-481F-B243-7209ABD17D6A}" destId="{FDE3B9FB-4518-4635-BC3F-9300764AD91D}" srcOrd="1" destOrd="0" presId="urn:microsoft.com/office/officeart/2018/2/layout/IconVerticalSolidList"/>
    <dgm:cxn modelId="{F19B0760-21F8-458C-A29B-E76CE4E74AA4}" type="presParOf" srcId="{528C43E6-12A7-481F-B243-7209ABD17D6A}" destId="{12FE4C74-9E4C-4D4F-8EA0-B6179C3426C1}" srcOrd="2" destOrd="0" presId="urn:microsoft.com/office/officeart/2018/2/layout/IconVerticalSolidList"/>
    <dgm:cxn modelId="{02B5A43C-2773-4F7B-90BE-312EF18DA0A1}" type="presParOf" srcId="{528C43E6-12A7-481F-B243-7209ABD17D6A}" destId="{81529360-AEBE-499F-AAB8-B6B525830F42}" srcOrd="3" destOrd="0" presId="urn:microsoft.com/office/officeart/2018/2/layout/IconVerticalSolidList"/>
    <dgm:cxn modelId="{2F44502B-4666-4207-B7E2-4AD008EBAE5C}" type="presParOf" srcId="{9E12E03B-5F8A-48A7-BABF-BCEEA5009C7D}" destId="{71DBF5AF-453E-4FAC-99DC-9AA2361C3894}" srcOrd="3" destOrd="0" presId="urn:microsoft.com/office/officeart/2018/2/layout/IconVerticalSolidList"/>
    <dgm:cxn modelId="{4203DBAB-9F44-43C6-8844-0A4B820CBD85}" type="presParOf" srcId="{9E12E03B-5F8A-48A7-BABF-BCEEA5009C7D}" destId="{E7CB16B8-B838-4690-929C-FBD507841A89}" srcOrd="4" destOrd="0" presId="urn:microsoft.com/office/officeart/2018/2/layout/IconVerticalSolidList"/>
    <dgm:cxn modelId="{F472B280-0D96-4584-9B76-15E7FC716793}" type="presParOf" srcId="{E7CB16B8-B838-4690-929C-FBD507841A89}" destId="{0DE84484-9FC4-4F73-A43D-AE97CCAED156}" srcOrd="0" destOrd="0" presId="urn:microsoft.com/office/officeart/2018/2/layout/IconVerticalSolidList"/>
    <dgm:cxn modelId="{507A870E-D515-4D06-9910-60DDDE370D35}" type="presParOf" srcId="{E7CB16B8-B838-4690-929C-FBD507841A89}" destId="{F5ADB30F-7FD0-4754-9948-2D21A7FD55C5}" srcOrd="1" destOrd="0" presId="urn:microsoft.com/office/officeart/2018/2/layout/IconVerticalSolidList"/>
    <dgm:cxn modelId="{1F22D2D6-CC73-4196-860F-39BA8C71C502}" type="presParOf" srcId="{E7CB16B8-B838-4690-929C-FBD507841A89}" destId="{79F6D0B0-DF86-4723-8678-13B0CEC766D7}" srcOrd="2" destOrd="0" presId="urn:microsoft.com/office/officeart/2018/2/layout/IconVerticalSolidList"/>
    <dgm:cxn modelId="{0D24BF8C-19BF-4ECB-B761-7FEBE90CE311}" type="presParOf" srcId="{E7CB16B8-B838-4690-929C-FBD507841A89}" destId="{E8B5C729-F320-4F5F-A7F0-B37A515E154A}" srcOrd="3" destOrd="0" presId="urn:microsoft.com/office/officeart/2018/2/layout/IconVerticalSolidList"/>
    <dgm:cxn modelId="{923BFF28-A727-46C2-878A-170A036506C0}" type="presParOf" srcId="{9E12E03B-5F8A-48A7-BABF-BCEEA5009C7D}" destId="{EAEAD0B9-97A5-46A2-8C50-4E7EDF42549E}" srcOrd="5" destOrd="0" presId="urn:microsoft.com/office/officeart/2018/2/layout/IconVerticalSolidList"/>
    <dgm:cxn modelId="{A09AE6CF-D5FA-4644-AE90-A991BE7724DC}" type="presParOf" srcId="{9E12E03B-5F8A-48A7-BABF-BCEEA5009C7D}" destId="{5E9EF897-D151-44A4-9442-316F0A940E27}" srcOrd="6" destOrd="0" presId="urn:microsoft.com/office/officeart/2018/2/layout/IconVerticalSolidList"/>
    <dgm:cxn modelId="{F59BD67D-DDF5-4993-BA13-7275EA3BEA8D}" type="presParOf" srcId="{5E9EF897-D151-44A4-9442-316F0A940E27}" destId="{DE1528AF-0B30-408E-9152-A7190284C175}" srcOrd="0" destOrd="0" presId="urn:microsoft.com/office/officeart/2018/2/layout/IconVerticalSolidList"/>
    <dgm:cxn modelId="{56DD3F8C-21AD-4C71-8FB5-72F6BA644B9B}" type="presParOf" srcId="{5E9EF897-D151-44A4-9442-316F0A940E27}" destId="{24507725-F098-4E81-A010-F299E82DFAE6}" srcOrd="1" destOrd="0" presId="urn:microsoft.com/office/officeart/2018/2/layout/IconVerticalSolidList"/>
    <dgm:cxn modelId="{6A8B3747-E936-4441-917A-CDFBC2BDCA23}" type="presParOf" srcId="{5E9EF897-D151-44A4-9442-316F0A940E27}" destId="{92D97298-641F-49D2-963F-C315EE848406}" srcOrd="2" destOrd="0" presId="urn:microsoft.com/office/officeart/2018/2/layout/IconVerticalSolidList"/>
    <dgm:cxn modelId="{377DF414-749F-4DFD-A063-45257A7BAD35}" type="presParOf" srcId="{5E9EF897-D151-44A4-9442-316F0A940E27}" destId="{876DFA7A-1E71-4FE1-AD6F-1FB24D1C66CD}" srcOrd="3" destOrd="0" presId="urn:microsoft.com/office/officeart/2018/2/layout/IconVerticalSolidList"/>
    <dgm:cxn modelId="{C5D2638F-57E5-4BD4-8AA6-966FAD8AC3A2}" type="presParOf" srcId="{9E12E03B-5F8A-48A7-BABF-BCEEA5009C7D}" destId="{FA8A88AA-EEE5-40D1-A20E-1613C43ABE4C}" srcOrd="7" destOrd="0" presId="urn:microsoft.com/office/officeart/2018/2/layout/IconVerticalSolidList"/>
    <dgm:cxn modelId="{01DE900D-9CF3-4E3C-B283-C4D576ECB392}" type="presParOf" srcId="{9E12E03B-5F8A-48A7-BABF-BCEEA5009C7D}" destId="{06D55462-50B7-49CB-B3CE-239BB3683E94}" srcOrd="8" destOrd="0" presId="urn:microsoft.com/office/officeart/2018/2/layout/IconVerticalSolidList"/>
    <dgm:cxn modelId="{5F5BA4D8-5109-4920-9359-C53C8E14FB07}" type="presParOf" srcId="{06D55462-50B7-49CB-B3CE-239BB3683E94}" destId="{863FDE06-A975-4FFF-A9CB-D33331FFE986}" srcOrd="0" destOrd="0" presId="urn:microsoft.com/office/officeart/2018/2/layout/IconVerticalSolidList"/>
    <dgm:cxn modelId="{1282FA66-42B4-4B89-A6F4-869FD4F689C6}" type="presParOf" srcId="{06D55462-50B7-49CB-B3CE-239BB3683E94}" destId="{20B94892-CC53-4FCC-901A-FE343B85834F}" srcOrd="1" destOrd="0" presId="urn:microsoft.com/office/officeart/2018/2/layout/IconVerticalSolidList"/>
    <dgm:cxn modelId="{6049144A-5EFD-44B0-92AE-455586E11844}" type="presParOf" srcId="{06D55462-50B7-49CB-B3CE-239BB3683E94}" destId="{10931BBE-6C39-4B96-82E6-89E95FAA844D}" srcOrd="2" destOrd="0" presId="urn:microsoft.com/office/officeart/2018/2/layout/IconVerticalSolidList"/>
    <dgm:cxn modelId="{DA4D6841-1800-4FCC-8A01-355CDEBB2DE5}" type="presParOf" srcId="{06D55462-50B7-49CB-B3CE-239BB3683E94}" destId="{75E7C9F5-413C-429C-B5DC-5398E93EEC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4BBF8-8209-48F0-A72D-265872F05361}">
      <dsp:nvSpPr>
        <dsp:cNvPr id="0" name=""/>
        <dsp:cNvSpPr/>
      </dsp:nvSpPr>
      <dsp:spPr>
        <a:xfrm>
          <a:off x="0" y="4136"/>
          <a:ext cx="5928344" cy="881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DA676-0FB0-4BD3-891F-952C3B5069C9}">
      <dsp:nvSpPr>
        <dsp:cNvPr id="0" name=""/>
        <dsp:cNvSpPr/>
      </dsp:nvSpPr>
      <dsp:spPr>
        <a:xfrm>
          <a:off x="266526" y="202379"/>
          <a:ext cx="484594" cy="4845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EF1E1A-ACAC-4C49-BA68-94C61982B998}">
      <dsp:nvSpPr>
        <dsp:cNvPr id="0" name=""/>
        <dsp:cNvSpPr/>
      </dsp:nvSpPr>
      <dsp:spPr>
        <a:xfrm>
          <a:off x="1017648" y="4136"/>
          <a:ext cx="4910695" cy="881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8" tIns="93248" rIns="93248" bIns="93248" numCol="1" spcCol="1270" anchor="ctr" anchorCtr="0">
          <a:noAutofit/>
        </a:bodyPr>
        <a:lstStyle/>
        <a:p>
          <a:pPr marL="0" lvl="0" indent="0" algn="l" defTabSz="844550">
            <a:lnSpc>
              <a:spcPct val="90000"/>
            </a:lnSpc>
            <a:spcBef>
              <a:spcPct val="0"/>
            </a:spcBef>
            <a:spcAft>
              <a:spcPct val="35000"/>
            </a:spcAft>
            <a:buNone/>
          </a:pPr>
          <a:r>
            <a:rPr lang="en-IN" sz="1900" b="1" kern="1200"/>
            <a:t>Data import: </a:t>
          </a:r>
          <a:r>
            <a:rPr lang="en-IN" sz="1900" kern="1200"/>
            <a:t>import data using read.csv() function</a:t>
          </a:r>
          <a:r>
            <a:rPr lang="en-IN" sz="1900" b="1" kern="1200"/>
            <a:t> </a:t>
          </a:r>
          <a:endParaRPr lang="en-US" sz="1900" kern="1200"/>
        </a:p>
      </dsp:txBody>
      <dsp:txXfrm>
        <a:off x="1017648" y="4136"/>
        <a:ext cx="4910695" cy="881080"/>
      </dsp:txXfrm>
    </dsp:sp>
    <dsp:sp modelId="{3271F1F7-17A5-420B-B54E-D3ABD43AF9D0}">
      <dsp:nvSpPr>
        <dsp:cNvPr id="0" name=""/>
        <dsp:cNvSpPr/>
      </dsp:nvSpPr>
      <dsp:spPr>
        <a:xfrm>
          <a:off x="0" y="1105487"/>
          <a:ext cx="5928344" cy="881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3B123-3912-453B-B0CC-0023498F607F}">
      <dsp:nvSpPr>
        <dsp:cNvPr id="0" name=""/>
        <dsp:cNvSpPr/>
      </dsp:nvSpPr>
      <dsp:spPr>
        <a:xfrm>
          <a:off x="266526" y="1303730"/>
          <a:ext cx="484594" cy="4845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E55B02-F129-449D-89F9-9A7BB1A85124}">
      <dsp:nvSpPr>
        <dsp:cNvPr id="0" name=""/>
        <dsp:cNvSpPr/>
      </dsp:nvSpPr>
      <dsp:spPr>
        <a:xfrm>
          <a:off x="1017648" y="1105487"/>
          <a:ext cx="4910695" cy="881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8" tIns="93248" rIns="93248" bIns="93248" numCol="1" spcCol="1270" anchor="ctr" anchorCtr="0">
          <a:noAutofit/>
        </a:bodyPr>
        <a:lstStyle/>
        <a:p>
          <a:pPr marL="0" lvl="0" indent="0" algn="l" defTabSz="844550">
            <a:lnSpc>
              <a:spcPct val="90000"/>
            </a:lnSpc>
            <a:spcBef>
              <a:spcPct val="0"/>
            </a:spcBef>
            <a:spcAft>
              <a:spcPct val="35000"/>
            </a:spcAft>
            <a:buNone/>
          </a:pPr>
          <a:r>
            <a:rPr lang="en-IN" sz="1900" b="1" kern="1200"/>
            <a:t>Data cleaning  </a:t>
          </a:r>
          <a:endParaRPr lang="en-US" sz="1900" kern="1200"/>
        </a:p>
      </dsp:txBody>
      <dsp:txXfrm>
        <a:off x="1017648" y="1105487"/>
        <a:ext cx="4910695" cy="881080"/>
      </dsp:txXfrm>
    </dsp:sp>
    <dsp:sp modelId="{8D60BB3F-E8F8-436E-BDF1-EF17A4617AD4}">
      <dsp:nvSpPr>
        <dsp:cNvPr id="0" name=""/>
        <dsp:cNvSpPr/>
      </dsp:nvSpPr>
      <dsp:spPr>
        <a:xfrm>
          <a:off x="0" y="2206838"/>
          <a:ext cx="5928344" cy="881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216FD-2A07-4BF9-AE9B-589323D98570}">
      <dsp:nvSpPr>
        <dsp:cNvPr id="0" name=""/>
        <dsp:cNvSpPr/>
      </dsp:nvSpPr>
      <dsp:spPr>
        <a:xfrm>
          <a:off x="266526" y="2405081"/>
          <a:ext cx="484594" cy="4845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650458-62AA-4689-913C-F878D0971ED6}">
      <dsp:nvSpPr>
        <dsp:cNvPr id="0" name=""/>
        <dsp:cNvSpPr/>
      </dsp:nvSpPr>
      <dsp:spPr>
        <a:xfrm>
          <a:off x="1017648" y="2206838"/>
          <a:ext cx="4910695" cy="881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8" tIns="93248" rIns="93248" bIns="93248" numCol="1" spcCol="1270" anchor="ctr" anchorCtr="0">
          <a:noAutofit/>
        </a:bodyPr>
        <a:lstStyle/>
        <a:p>
          <a:pPr marL="0" lvl="0" indent="0" algn="l" defTabSz="844550">
            <a:lnSpc>
              <a:spcPct val="90000"/>
            </a:lnSpc>
            <a:spcBef>
              <a:spcPct val="0"/>
            </a:spcBef>
            <a:spcAft>
              <a:spcPct val="35000"/>
            </a:spcAft>
            <a:buNone/>
          </a:pPr>
          <a:r>
            <a:rPr lang="en-IN" sz="1900" b="1" kern="1200" dirty="0"/>
            <a:t>Exploratory Data Analysis (EDA) </a:t>
          </a:r>
          <a:br>
            <a:rPr lang="en-IN" sz="1900" b="1" kern="1200" dirty="0"/>
          </a:br>
          <a:r>
            <a:rPr lang="en-IN" sz="1900" kern="1200" dirty="0"/>
            <a:t>explore and create visualization</a:t>
          </a:r>
          <a:endParaRPr lang="en-US" sz="1900" kern="1200" dirty="0"/>
        </a:p>
      </dsp:txBody>
      <dsp:txXfrm>
        <a:off x="1017648" y="2206838"/>
        <a:ext cx="4910695" cy="881080"/>
      </dsp:txXfrm>
    </dsp:sp>
    <dsp:sp modelId="{562FA8C5-00F3-4D8E-A524-A2E782CB614C}">
      <dsp:nvSpPr>
        <dsp:cNvPr id="0" name=""/>
        <dsp:cNvSpPr/>
      </dsp:nvSpPr>
      <dsp:spPr>
        <a:xfrm>
          <a:off x="0" y="3308188"/>
          <a:ext cx="5928344" cy="881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CAD9B-1217-4FC2-ADC8-50D68A621126}">
      <dsp:nvSpPr>
        <dsp:cNvPr id="0" name=""/>
        <dsp:cNvSpPr/>
      </dsp:nvSpPr>
      <dsp:spPr>
        <a:xfrm>
          <a:off x="266526" y="3506432"/>
          <a:ext cx="484594" cy="4845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31184A-3C9A-4A81-A3A6-7E83F5B52072}">
      <dsp:nvSpPr>
        <dsp:cNvPr id="0" name=""/>
        <dsp:cNvSpPr/>
      </dsp:nvSpPr>
      <dsp:spPr>
        <a:xfrm>
          <a:off x="1017648" y="3308188"/>
          <a:ext cx="4910695" cy="881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8" tIns="93248" rIns="93248" bIns="93248" numCol="1" spcCol="1270" anchor="ctr" anchorCtr="0">
          <a:noAutofit/>
        </a:bodyPr>
        <a:lstStyle/>
        <a:p>
          <a:pPr marL="0" lvl="0" indent="0" algn="l" defTabSz="844550">
            <a:lnSpc>
              <a:spcPct val="90000"/>
            </a:lnSpc>
            <a:spcBef>
              <a:spcPct val="0"/>
            </a:spcBef>
            <a:spcAft>
              <a:spcPct val="35000"/>
            </a:spcAft>
            <a:buNone/>
          </a:pPr>
          <a:r>
            <a:rPr lang="en-IN" sz="1900" b="1" kern="1200"/>
            <a:t>Feature engineering : </a:t>
          </a:r>
          <a:r>
            <a:rPr lang="en-IN" sz="1900" kern="1200"/>
            <a:t>adding a feature that may help us in extracting more information.</a:t>
          </a:r>
          <a:endParaRPr lang="en-US" sz="1900" kern="1200"/>
        </a:p>
      </dsp:txBody>
      <dsp:txXfrm>
        <a:off x="1017648" y="3308188"/>
        <a:ext cx="4910695" cy="881080"/>
      </dsp:txXfrm>
    </dsp:sp>
    <dsp:sp modelId="{2422D291-C1EC-4642-98F8-1BF71C0A84F2}">
      <dsp:nvSpPr>
        <dsp:cNvPr id="0" name=""/>
        <dsp:cNvSpPr/>
      </dsp:nvSpPr>
      <dsp:spPr>
        <a:xfrm>
          <a:off x="0" y="4409539"/>
          <a:ext cx="5928344" cy="881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D4DF91-2BF5-4D1B-B67C-C93568DA4BBB}">
      <dsp:nvSpPr>
        <dsp:cNvPr id="0" name=""/>
        <dsp:cNvSpPr/>
      </dsp:nvSpPr>
      <dsp:spPr>
        <a:xfrm>
          <a:off x="266526" y="4607782"/>
          <a:ext cx="484594" cy="4845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56DD02-41E7-425C-9C1C-7AB40B9440E8}">
      <dsp:nvSpPr>
        <dsp:cNvPr id="0" name=""/>
        <dsp:cNvSpPr/>
      </dsp:nvSpPr>
      <dsp:spPr>
        <a:xfrm>
          <a:off x="1017648" y="4409539"/>
          <a:ext cx="4910695" cy="881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8" tIns="93248" rIns="93248" bIns="93248" numCol="1" spcCol="1270" anchor="ctr" anchorCtr="0">
          <a:noAutofit/>
        </a:bodyPr>
        <a:lstStyle/>
        <a:p>
          <a:pPr marL="0" lvl="0" indent="0" algn="l" defTabSz="844550">
            <a:lnSpc>
              <a:spcPct val="90000"/>
            </a:lnSpc>
            <a:spcBef>
              <a:spcPct val="0"/>
            </a:spcBef>
            <a:spcAft>
              <a:spcPct val="35000"/>
            </a:spcAft>
            <a:buNone/>
          </a:pPr>
          <a:r>
            <a:rPr lang="en-IN" sz="1900" b="1" kern="1200"/>
            <a:t>Model creation and evaluation</a:t>
          </a:r>
          <a:br>
            <a:rPr lang="en-IN" sz="1900" kern="1200"/>
          </a:br>
          <a:r>
            <a:rPr lang="en-IN" sz="1900" b="1" kern="1200"/>
            <a:t>                                                                                               </a:t>
          </a:r>
          <a:endParaRPr lang="en-US" sz="1900" kern="1200"/>
        </a:p>
      </dsp:txBody>
      <dsp:txXfrm>
        <a:off x="1017648" y="4409539"/>
        <a:ext cx="4910695" cy="881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11FB9-19C0-49AB-A0A6-DFCFBDEE23D8}">
      <dsp:nvSpPr>
        <dsp:cNvPr id="0" name=""/>
        <dsp:cNvSpPr/>
      </dsp:nvSpPr>
      <dsp:spPr>
        <a:xfrm>
          <a:off x="0" y="4136"/>
          <a:ext cx="5928344" cy="881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E897FC-F4C1-445C-B739-739561BB8039}">
      <dsp:nvSpPr>
        <dsp:cNvPr id="0" name=""/>
        <dsp:cNvSpPr/>
      </dsp:nvSpPr>
      <dsp:spPr>
        <a:xfrm>
          <a:off x="266526" y="202379"/>
          <a:ext cx="484594" cy="4845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4A824A-EBCB-4DDE-978D-1D200EB4CA93}">
      <dsp:nvSpPr>
        <dsp:cNvPr id="0" name=""/>
        <dsp:cNvSpPr/>
      </dsp:nvSpPr>
      <dsp:spPr>
        <a:xfrm>
          <a:off x="1017648" y="4136"/>
          <a:ext cx="4910695" cy="881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8" tIns="93248" rIns="93248" bIns="93248" numCol="1" spcCol="1270" anchor="ctr" anchorCtr="0">
          <a:noAutofit/>
        </a:bodyPr>
        <a:lstStyle/>
        <a:p>
          <a:pPr marL="0" lvl="0" indent="0" algn="l" defTabSz="844550">
            <a:lnSpc>
              <a:spcPct val="100000"/>
            </a:lnSpc>
            <a:spcBef>
              <a:spcPct val="0"/>
            </a:spcBef>
            <a:spcAft>
              <a:spcPct val="35000"/>
            </a:spcAft>
            <a:buNone/>
          </a:pPr>
          <a:r>
            <a:rPr lang="en-US" sz="1900" kern="1200"/>
            <a:t>Explore other predictive models, like decision trees and random forests.</a:t>
          </a:r>
        </a:p>
      </dsp:txBody>
      <dsp:txXfrm>
        <a:off x="1017648" y="4136"/>
        <a:ext cx="4910695" cy="881080"/>
      </dsp:txXfrm>
    </dsp:sp>
    <dsp:sp modelId="{40FBAFCE-CE09-4AE2-A13E-0BBE6BFD34AE}">
      <dsp:nvSpPr>
        <dsp:cNvPr id="0" name=""/>
        <dsp:cNvSpPr/>
      </dsp:nvSpPr>
      <dsp:spPr>
        <a:xfrm>
          <a:off x="0" y="1105487"/>
          <a:ext cx="5928344" cy="881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E3B9FB-4518-4635-BC3F-9300764AD91D}">
      <dsp:nvSpPr>
        <dsp:cNvPr id="0" name=""/>
        <dsp:cNvSpPr/>
      </dsp:nvSpPr>
      <dsp:spPr>
        <a:xfrm>
          <a:off x="266526" y="1303730"/>
          <a:ext cx="484594" cy="4845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529360-AEBE-499F-AAB8-B6B525830F42}">
      <dsp:nvSpPr>
        <dsp:cNvPr id="0" name=""/>
        <dsp:cNvSpPr/>
      </dsp:nvSpPr>
      <dsp:spPr>
        <a:xfrm>
          <a:off x="1017648" y="1105487"/>
          <a:ext cx="4910695" cy="881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8" tIns="93248" rIns="93248" bIns="93248" numCol="1" spcCol="1270" anchor="ctr" anchorCtr="0">
          <a:noAutofit/>
        </a:bodyPr>
        <a:lstStyle/>
        <a:p>
          <a:pPr marL="0" lvl="0" indent="0" algn="l" defTabSz="844550">
            <a:lnSpc>
              <a:spcPct val="100000"/>
            </a:lnSpc>
            <a:spcBef>
              <a:spcPct val="0"/>
            </a:spcBef>
            <a:spcAft>
              <a:spcPct val="35000"/>
            </a:spcAft>
            <a:buNone/>
          </a:pPr>
          <a:r>
            <a:rPr lang="en-US" sz="1900" kern="1200"/>
            <a:t>Optimize model settings for better accuracy.(finetuning model parameters)</a:t>
          </a:r>
        </a:p>
      </dsp:txBody>
      <dsp:txXfrm>
        <a:off x="1017648" y="1105487"/>
        <a:ext cx="4910695" cy="881080"/>
      </dsp:txXfrm>
    </dsp:sp>
    <dsp:sp modelId="{0DE84484-9FC4-4F73-A43D-AE97CCAED156}">
      <dsp:nvSpPr>
        <dsp:cNvPr id="0" name=""/>
        <dsp:cNvSpPr/>
      </dsp:nvSpPr>
      <dsp:spPr>
        <a:xfrm>
          <a:off x="0" y="2206838"/>
          <a:ext cx="5928344" cy="881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ADB30F-7FD0-4754-9948-2D21A7FD55C5}">
      <dsp:nvSpPr>
        <dsp:cNvPr id="0" name=""/>
        <dsp:cNvSpPr/>
      </dsp:nvSpPr>
      <dsp:spPr>
        <a:xfrm>
          <a:off x="266526" y="2405081"/>
          <a:ext cx="484594" cy="4845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B5C729-F320-4F5F-A7F0-B37A515E154A}">
      <dsp:nvSpPr>
        <dsp:cNvPr id="0" name=""/>
        <dsp:cNvSpPr/>
      </dsp:nvSpPr>
      <dsp:spPr>
        <a:xfrm>
          <a:off x="1017648" y="2206838"/>
          <a:ext cx="4910695" cy="881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8" tIns="93248" rIns="93248" bIns="93248" numCol="1" spcCol="1270" anchor="ctr" anchorCtr="0">
          <a:noAutofit/>
        </a:bodyPr>
        <a:lstStyle/>
        <a:p>
          <a:pPr marL="0" lvl="0" indent="0" algn="l" defTabSz="844550">
            <a:lnSpc>
              <a:spcPct val="100000"/>
            </a:lnSpc>
            <a:spcBef>
              <a:spcPct val="0"/>
            </a:spcBef>
            <a:spcAft>
              <a:spcPct val="35000"/>
            </a:spcAft>
            <a:buNone/>
          </a:pPr>
          <a:r>
            <a:rPr lang="en-US" sz="1900" kern="1200"/>
            <a:t>Evaluate performance using various metrics.(mean absolute error , R-squared)</a:t>
          </a:r>
        </a:p>
      </dsp:txBody>
      <dsp:txXfrm>
        <a:off x="1017648" y="2206838"/>
        <a:ext cx="4910695" cy="881080"/>
      </dsp:txXfrm>
    </dsp:sp>
    <dsp:sp modelId="{DE1528AF-0B30-408E-9152-A7190284C175}">
      <dsp:nvSpPr>
        <dsp:cNvPr id="0" name=""/>
        <dsp:cNvSpPr/>
      </dsp:nvSpPr>
      <dsp:spPr>
        <a:xfrm>
          <a:off x="0" y="3308188"/>
          <a:ext cx="5928344" cy="881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507725-F098-4E81-A010-F299E82DFAE6}">
      <dsp:nvSpPr>
        <dsp:cNvPr id="0" name=""/>
        <dsp:cNvSpPr/>
      </dsp:nvSpPr>
      <dsp:spPr>
        <a:xfrm>
          <a:off x="266526" y="3506432"/>
          <a:ext cx="484594" cy="4845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6DFA7A-1E71-4FE1-AD6F-1FB24D1C66CD}">
      <dsp:nvSpPr>
        <dsp:cNvPr id="0" name=""/>
        <dsp:cNvSpPr/>
      </dsp:nvSpPr>
      <dsp:spPr>
        <a:xfrm>
          <a:off x="1017648" y="3308188"/>
          <a:ext cx="4910695" cy="881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8" tIns="93248" rIns="93248" bIns="93248" numCol="1" spcCol="1270" anchor="ctr" anchorCtr="0">
          <a:noAutofit/>
        </a:bodyPr>
        <a:lstStyle/>
        <a:p>
          <a:pPr marL="0" lvl="0" indent="0" algn="l" defTabSz="844550">
            <a:lnSpc>
              <a:spcPct val="100000"/>
            </a:lnSpc>
            <a:spcBef>
              <a:spcPct val="0"/>
            </a:spcBef>
            <a:spcAft>
              <a:spcPct val="35000"/>
            </a:spcAft>
            <a:buNone/>
          </a:pPr>
          <a:r>
            <a:rPr lang="en-US" sz="1900" kern="1200"/>
            <a:t>Create visualizations to compare predicted and actual prices.</a:t>
          </a:r>
        </a:p>
      </dsp:txBody>
      <dsp:txXfrm>
        <a:off x="1017648" y="3308188"/>
        <a:ext cx="4910695" cy="881080"/>
      </dsp:txXfrm>
    </dsp:sp>
    <dsp:sp modelId="{863FDE06-A975-4FFF-A9CB-D33331FFE986}">
      <dsp:nvSpPr>
        <dsp:cNvPr id="0" name=""/>
        <dsp:cNvSpPr/>
      </dsp:nvSpPr>
      <dsp:spPr>
        <a:xfrm>
          <a:off x="0" y="4409539"/>
          <a:ext cx="5928344" cy="881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94892-CC53-4FCC-901A-FE343B85834F}">
      <dsp:nvSpPr>
        <dsp:cNvPr id="0" name=""/>
        <dsp:cNvSpPr/>
      </dsp:nvSpPr>
      <dsp:spPr>
        <a:xfrm>
          <a:off x="266526" y="4607782"/>
          <a:ext cx="484594" cy="4845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E7C9F5-413C-429C-B5DC-5398E93EEC2E}">
      <dsp:nvSpPr>
        <dsp:cNvPr id="0" name=""/>
        <dsp:cNvSpPr/>
      </dsp:nvSpPr>
      <dsp:spPr>
        <a:xfrm>
          <a:off x="1017648" y="4409539"/>
          <a:ext cx="4910695" cy="881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8" tIns="93248" rIns="93248" bIns="93248" numCol="1" spcCol="1270" anchor="ctr" anchorCtr="0">
          <a:noAutofit/>
        </a:bodyPr>
        <a:lstStyle/>
        <a:p>
          <a:pPr marL="0" lvl="0" indent="0" algn="l" defTabSz="844550">
            <a:lnSpc>
              <a:spcPct val="100000"/>
            </a:lnSpc>
            <a:spcBef>
              <a:spcPct val="0"/>
            </a:spcBef>
            <a:spcAft>
              <a:spcPct val="35000"/>
            </a:spcAft>
            <a:buNone/>
          </a:pPr>
          <a:r>
            <a:rPr lang="en-US" sz="1900" kern="1200"/>
            <a:t>Keep the model updated with new data</a:t>
          </a:r>
        </a:p>
      </dsp:txBody>
      <dsp:txXfrm>
        <a:off x="1017648" y="4409539"/>
        <a:ext cx="4910695" cy="8810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10/2/2024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10/2/2024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10/2/2024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rker typing on laptop">
            <a:extLst>
              <a:ext uri="{FF2B5EF4-FFF2-40B4-BE49-F238E27FC236}">
                <a16:creationId xmlns:a16="http://schemas.microsoft.com/office/drawing/2014/main" id="{A2A4E279-9398-D349-9A8B-5AF3936A4664}"/>
              </a:ext>
            </a:extLst>
          </p:cNvPr>
          <p:cNvPicPr>
            <a:picLocks noChangeAspect="1"/>
          </p:cNvPicPr>
          <p:nvPr/>
        </p:nvPicPr>
        <p:blipFill>
          <a:blip r:embed="rId2">
            <a:extLst>
              <a:ext uri="{28A0092B-C50C-407E-A947-70E740481C1C}">
                <a14:useLocalDpi xmlns:a14="http://schemas.microsoft.com/office/drawing/2010/main" val="0"/>
              </a:ext>
            </a:extLst>
          </a:blip>
          <a:srcRect t="39090" b="10841"/>
          <a:stretch/>
        </p:blipFill>
        <p:spPr>
          <a:xfrm>
            <a:off x="15" y="10"/>
            <a:ext cx="12191985" cy="4578340"/>
          </a:xfrm>
          <a:prstGeom prst="rect">
            <a:avLst/>
          </a:prstGeom>
          <a:noFill/>
        </p:spPr>
      </p:pic>
      <p:sp>
        <p:nvSpPr>
          <p:cNvPr id="2" name="Title 1">
            <a:extLst>
              <a:ext uri="{FF2B5EF4-FFF2-40B4-BE49-F238E27FC236}">
                <a16:creationId xmlns:a16="http://schemas.microsoft.com/office/drawing/2014/main" id="{225BBFF1-0DF6-103A-3144-1242A1A357C5}"/>
              </a:ext>
            </a:extLst>
          </p:cNvPr>
          <p:cNvSpPr>
            <a:spLocks noGrp="1"/>
          </p:cNvSpPr>
          <p:nvPr>
            <p:ph type="title"/>
          </p:nvPr>
        </p:nvSpPr>
        <p:spPr>
          <a:xfrm>
            <a:off x="1097279" y="4799362"/>
            <a:ext cx="10113645" cy="743682"/>
          </a:xfrm>
        </p:spPr>
        <p:txBody>
          <a:bodyPr anchor="b">
            <a:normAutofit/>
          </a:bodyPr>
          <a:lstStyle/>
          <a:p>
            <a:r>
              <a:rPr lang="en-IN" dirty="0"/>
              <a:t>Summer Internship</a:t>
            </a:r>
          </a:p>
        </p:txBody>
      </p:sp>
    </p:spTree>
    <p:extLst>
      <p:ext uri="{BB962C8B-B14F-4D97-AF65-F5344CB8AC3E}">
        <p14:creationId xmlns:p14="http://schemas.microsoft.com/office/powerpoint/2010/main" val="227311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3577-234B-6DD4-24D4-5D125B03D323}"/>
              </a:ext>
            </a:extLst>
          </p:cNvPr>
          <p:cNvSpPr>
            <a:spLocks noGrp="1"/>
          </p:cNvSpPr>
          <p:nvPr>
            <p:ph type="title"/>
          </p:nvPr>
        </p:nvSpPr>
        <p:spPr>
          <a:xfrm>
            <a:off x="643466" y="786383"/>
            <a:ext cx="3517567" cy="2093975"/>
          </a:xfrm>
        </p:spPr>
        <p:txBody>
          <a:bodyPr anchor="b">
            <a:normAutofit/>
          </a:bodyPr>
          <a:lstStyle/>
          <a:p>
            <a:br>
              <a:rPr lang="en-US" sz="2800"/>
            </a:br>
            <a:br>
              <a:rPr lang="en-US" sz="2800"/>
            </a:br>
            <a:br>
              <a:rPr lang="en-US" sz="2800"/>
            </a:br>
            <a:r>
              <a:rPr lang="en-US" sz="2800"/>
              <a:t>Model Creation: Linear Regression</a:t>
            </a:r>
            <a:endParaRPr lang="en-IN" sz="2800"/>
          </a:p>
        </p:txBody>
      </p:sp>
      <p:pic>
        <p:nvPicPr>
          <p:cNvPr id="9" name="Picture 8" descr="Brain model with LED lights">
            <a:extLst>
              <a:ext uri="{FF2B5EF4-FFF2-40B4-BE49-F238E27FC236}">
                <a16:creationId xmlns:a16="http://schemas.microsoft.com/office/drawing/2014/main" id="{6545257E-16F0-289D-A307-21BB34049C80}"/>
              </a:ext>
            </a:extLst>
          </p:cNvPr>
          <p:cNvPicPr>
            <a:picLocks noChangeAspect="1"/>
          </p:cNvPicPr>
          <p:nvPr/>
        </p:nvPicPr>
        <p:blipFill>
          <a:blip r:embed="rId2">
            <a:extLst>
              <a:ext uri="{28A0092B-C50C-407E-A947-70E740481C1C}">
                <a14:useLocalDpi xmlns:a14="http://schemas.microsoft.com/office/drawing/2010/main" val="0"/>
              </a:ext>
            </a:extLst>
          </a:blip>
          <a:srcRect l="7184" r="8841" b="-1"/>
          <a:stretch/>
        </p:blipFill>
        <p:spPr>
          <a:xfrm>
            <a:off x="5458984" y="812799"/>
            <a:ext cx="5928344" cy="5294757"/>
          </a:xfrm>
          <a:prstGeom prst="rect">
            <a:avLst/>
          </a:prstGeom>
          <a:noFill/>
        </p:spPr>
      </p:pic>
      <p:sp>
        <p:nvSpPr>
          <p:cNvPr id="3" name="Content Placeholder 2">
            <a:extLst>
              <a:ext uri="{FF2B5EF4-FFF2-40B4-BE49-F238E27FC236}">
                <a16:creationId xmlns:a16="http://schemas.microsoft.com/office/drawing/2014/main" id="{F004C22F-7EBB-08DB-2B56-5C724E48A3E7}"/>
              </a:ext>
            </a:extLst>
          </p:cNvPr>
          <p:cNvSpPr>
            <a:spLocks noGrp="1"/>
          </p:cNvSpPr>
          <p:nvPr>
            <p:ph type="body" sz="half" idx="2"/>
          </p:nvPr>
        </p:nvSpPr>
        <p:spPr>
          <a:xfrm>
            <a:off x="643465" y="3043050"/>
            <a:ext cx="3517567" cy="3064505"/>
          </a:xfrm>
        </p:spPr>
        <p:txBody>
          <a:bodyPr>
            <a:normAutofit/>
          </a:bodyPr>
          <a:lstStyle/>
          <a:p>
            <a:pPr>
              <a:lnSpc>
                <a:spcPct val="100000"/>
              </a:lnSpc>
            </a:pPr>
            <a:r>
              <a:rPr lang="en-US" sz="1500"/>
              <a:t>Now, we'll build a model to predict Airbnb listing prices. Linear regression is a method that helps us understand and predict relationships between variables. We'll use features like number of reviews, days since last review, room type, and neighborhood to create a reliable model. This model will accurately predict listing prices, providing valuable insights for Airbnb hosts and guests.</a:t>
            </a:r>
          </a:p>
          <a:p>
            <a:pPr>
              <a:lnSpc>
                <a:spcPct val="100000"/>
              </a:lnSpc>
            </a:pPr>
            <a:endParaRPr lang="en-IN" sz="1500"/>
          </a:p>
        </p:txBody>
      </p:sp>
    </p:spTree>
    <p:extLst>
      <p:ext uri="{BB962C8B-B14F-4D97-AF65-F5344CB8AC3E}">
        <p14:creationId xmlns:p14="http://schemas.microsoft.com/office/powerpoint/2010/main" val="201310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67D6-A8DD-D416-FF4F-D88FE084F05A}"/>
              </a:ext>
            </a:extLst>
          </p:cNvPr>
          <p:cNvSpPr>
            <a:spLocks noGrp="1"/>
          </p:cNvSpPr>
          <p:nvPr>
            <p:ph type="title"/>
          </p:nvPr>
        </p:nvSpPr>
        <p:spPr>
          <a:xfrm>
            <a:off x="643466" y="786383"/>
            <a:ext cx="3517567" cy="2093975"/>
          </a:xfrm>
        </p:spPr>
        <p:txBody>
          <a:bodyPr anchor="b">
            <a:normAutofit/>
          </a:bodyPr>
          <a:lstStyle/>
          <a:p>
            <a:r>
              <a:rPr lang="en-IN" dirty="0"/>
              <a:t>Model Evaluation</a:t>
            </a:r>
          </a:p>
        </p:txBody>
      </p:sp>
      <p:sp>
        <p:nvSpPr>
          <p:cNvPr id="11" name="Content Placeholder 2">
            <a:extLst>
              <a:ext uri="{FF2B5EF4-FFF2-40B4-BE49-F238E27FC236}">
                <a16:creationId xmlns:a16="http://schemas.microsoft.com/office/drawing/2014/main" id="{093C8BEC-3637-C10F-6A1C-A43F57EA6FA5}"/>
              </a:ext>
            </a:extLst>
          </p:cNvPr>
          <p:cNvSpPr>
            <a:spLocks noGrp="1"/>
          </p:cNvSpPr>
          <p:nvPr>
            <p:ph idx="1"/>
          </p:nvPr>
        </p:nvSpPr>
        <p:spPr>
          <a:xfrm>
            <a:off x="5458984" y="812799"/>
            <a:ext cx="5928344" cy="5294757"/>
          </a:xfrm>
        </p:spPr>
        <p:txBody>
          <a:bodyPr>
            <a:normAutofit/>
          </a:bodyPr>
          <a:lstStyle/>
          <a:p>
            <a:r>
              <a:rPr lang="en-US" dirty="0"/>
              <a:t>After building our linear regression model, we carefully evaluate its performance to see how accurately it predicts listing prices. We'll look at key metrics like root mean squared error (RMSE) to understand how well the model captures the relationship between features and prices.</a:t>
            </a:r>
          </a:p>
          <a:p>
            <a:pPr marL="0" indent="0">
              <a:buNone/>
            </a:pPr>
            <a:endParaRPr lang="en-US" dirty="0">
              <a:latin typeface="+mj-lt"/>
            </a:endParaRPr>
          </a:p>
          <a:p>
            <a:r>
              <a:rPr lang="en-IN" dirty="0"/>
              <a:t>Root mean square error(</a:t>
            </a:r>
            <a:r>
              <a:rPr lang="en-IN" dirty="0" err="1"/>
              <a:t>rmse</a:t>
            </a:r>
            <a:r>
              <a:rPr lang="en-IN" dirty="0"/>
              <a:t>):</a:t>
            </a:r>
          </a:p>
          <a:p>
            <a:pPr lvl="1"/>
            <a:r>
              <a:rPr lang="en-IN" sz="1900" dirty="0" err="1"/>
              <a:t>Rmse</a:t>
            </a:r>
            <a:r>
              <a:rPr lang="en-IN" sz="1900" dirty="0"/>
              <a:t> is the average error our model makes in its prediction. </a:t>
            </a:r>
            <a:r>
              <a:rPr lang="en-US" sz="2000" dirty="0"/>
              <a:t>It calculates the square root of the average squared differences between predicted values and observed values.</a:t>
            </a:r>
            <a:endParaRPr lang="en-IN" sz="1900" dirty="0"/>
          </a:p>
        </p:txBody>
      </p:sp>
    </p:spTree>
    <p:extLst>
      <p:ext uri="{BB962C8B-B14F-4D97-AF65-F5344CB8AC3E}">
        <p14:creationId xmlns:p14="http://schemas.microsoft.com/office/powerpoint/2010/main" val="3594074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FD58-2315-94BA-C8E1-B2446F5D8ACA}"/>
              </a:ext>
            </a:extLst>
          </p:cNvPr>
          <p:cNvSpPr>
            <a:spLocks noGrp="1"/>
          </p:cNvSpPr>
          <p:nvPr>
            <p:ph type="title"/>
          </p:nvPr>
        </p:nvSpPr>
        <p:spPr>
          <a:xfrm>
            <a:off x="643466" y="786383"/>
            <a:ext cx="3517567" cy="2093975"/>
          </a:xfrm>
        </p:spPr>
        <p:txBody>
          <a:bodyPr anchor="b">
            <a:normAutofit/>
          </a:bodyPr>
          <a:lstStyle/>
          <a:p>
            <a:r>
              <a:rPr lang="en-IN" dirty="0"/>
              <a:t>Future Improvements</a:t>
            </a:r>
          </a:p>
        </p:txBody>
      </p:sp>
      <p:sp>
        <p:nvSpPr>
          <p:cNvPr id="10" name="Text Placeholder 3">
            <a:extLst>
              <a:ext uri="{FF2B5EF4-FFF2-40B4-BE49-F238E27FC236}">
                <a16:creationId xmlns:a16="http://schemas.microsoft.com/office/drawing/2014/main" id="{E2A1BF77-3EC8-E7EB-ACE3-271B5AFACDEB}"/>
              </a:ext>
            </a:extLst>
          </p:cNvPr>
          <p:cNvSpPr>
            <a:spLocks noGrp="1"/>
          </p:cNvSpPr>
          <p:nvPr>
            <p:ph type="body" sz="half" idx="2"/>
          </p:nvPr>
        </p:nvSpPr>
        <p:spPr>
          <a:xfrm>
            <a:off x="643465" y="3043050"/>
            <a:ext cx="3517567" cy="3064505"/>
          </a:xfrm>
        </p:spPr>
        <p:txBody>
          <a:bodyPr/>
          <a:lstStyle/>
          <a:p>
            <a:endParaRPr lang="en-US"/>
          </a:p>
        </p:txBody>
      </p:sp>
      <p:graphicFrame>
        <p:nvGraphicFramePr>
          <p:cNvPr id="5" name="Content Placeholder 2">
            <a:extLst>
              <a:ext uri="{FF2B5EF4-FFF2-40B4-BE49-F238E27FC236}">
                <a16:creationId xmlns:a16="http://schemas.microsoft.com/office/drawing/2014/main" id="{F37FDB55-EC5D-74A0-D49E-32D5131B7C2D}"/>
              </a:ext>
            </a:extLst>
          </p:cNvPr>
          <p:cNvGraphicFramePr>
            <a:graphicFrameLocks noGrp="1"/>
          </p:cNvGraphicFramePr>
          <p:nvPr>
            <p:ph idx="1"/>
            <p:extLst>
              <p:ext uri="{D42A27DB-BD31-4B8C-83A1-F6EECF244321}">
                <p14:modId xmlns:p14="http://schemas.microsoft.com/office/powerpoint/2010/main" val="3173976683"/>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3855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647254D1-EFC3-CBDE-6757-57CEA158B6F3}"/>
              </a:ext>
            </a:extLst>
          </p:cNvPr>
          <p:cNvPicPr>
            <a:picLocks noChangeAspect="1"/>
          </p:cNvPicPr>
          <p:nvPr/>
        </p:nvPicPr>
        <p:blipFill>
          <a:blip r:embed="rId2"/>
          <a:srcRect t="29313" b="3928"/>
          <a:stretch/>
        </p:blipFill>
        <p:spPr>
          <a:xfrm>
            <a:off x="15" y="10"/>
            <a:ext cx="12191985" cy="4578340"/>
          </a:xfrm>
          <a:prstGeom prst="rect">
            <a:avLst/>
          </a:prstGeom>
          <a:noFill/>
        </p:spPr>
      </p:pic>
      <p:sp>
        <p:nvSpPr>
          <p:cNvPr id="2" name="Title 1">
            <a:extLst>
              <a:ext uri="{FF2B5EF4-FFF2-40B4-BE49-F238E27FC236}">
                <a16:creationId xmlns:a16="http://schemas.microsoft.com/office/drawing/2014/main" id="{3A7222D4-8404-15BB-16E7-8A4F67BE3628}"/>
              </a:ext>
            </a:extLst>
          </p:cNvPr>
          <p:cNvSpPr>
            <a:spLocks noGrp="1"/>
          </p:cNvSpPr>
          <p:nvPr>
            <p:ph type="title"/>
          </p:nvPr>
        </p:nvSpPr>
        <p:spPr>
          <a:xfrm>
            <a:off x="1096898" y="4578350"/>
            <a:ext cx="10113645" cy="743682"/>
          </a:xfrm>
        </p:spPr>
        <p:txBody>
          <a:bodyPr anchor="b">
            <a:normAutofit/>
          </a:bodyPr>
          <a:lstStyle/>
          <a:p>
            <a:r>
              <a:rPr lang="en-IN" dirty="0"/>
              <a:t>Conclusion</a:t>
            </a:r>
          </a:p>
        </p:txBody>
      </p:sp>
      <p:sp>
        <p:nvSpPr>
          <p:cNvPr id="3" name="Content Placeholder 2">
            <a:extLst>
              <a:ext uri="{FF2B5EF4-FFF2-40B4-BE49-F238E27FC236}">
                <a16:creationId xmlns:a16="http://schemas.microsoft.com/office/drawing/2014/main" id="{51E4EA8F-C043-E62F-6492-1B8E13AB75E5}"/>
              </a:ext>
            </a:extLst>
          </p:cNvPr>
          <p:cNvSpPr>
            <a:spLocks noGrp="1"/>
          </p:cNvSpPr>
          <p:nvPr>
            <p:ph type="body" sz="half" idx="2"/>
          </p:nvPr>
        </p:nvSpPr>
        <p:spPr>
          <a:xfrm>
            <a:off x="1097279" y="5421701"/>
            <a:ext cx="10113264" cy="1160253"/>
          </a:xfrm>
        </p:spPr>
        <p:txBody>
          <a:bodyPr>
            <a:noAutofit/>
          </a:bodyPr>
          <a:lstStyle/>
          <a:p>
            <a:pPr>
              <a:lnSpc>
                <a:spcPct val="100000"/>
              </a:lnSpc>
            </a:pPr>
            <a:r>
              <a:rPr lang="en-US" sz="1600" dirty="0"/>
              <a:t>This project offers a clear approach to analyzing Airbnb listing data using R. By focusing on data import, cleaning, visualization, and predictive modeling, we uncover important factors that affect listing prices. The methods used here can be applied to other data analysis projects, providing useful tools for understanding complex data sets and creating predictive models. This project sets the stage for learning more advanced methods and improving our ability to make data-driven decisions.</a:t>
            </a:r>
            <a:endParaRPr lang="en-IN" sz="1600" dirty="0"/>
          </a:p>
        </p:txBody>
      </p:sp>
    </p:spTree>
    <p:extLst>
      <p:ext uri="{BB962C8B-B14F-4D97-AF65-F5344CB8AC3E}">
        <p14:creationId xmlns:p14="http://schemas.microsoft.com/office/powerpoint/2010/main" val="89980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ertificate of completion with blue and black text&#10;&#10;Description automatically generated">
            <a:extLst>
              <a:ext uri="{FF2B5EF4-FFF2-40B4-BE49-F238E27FC236}">
                <a16:creationId xmlns:a16="http://schemas.microsoft.com/office/drawing/2014/main" id="{624CA376-6779-035A-F0B8-6AA72E0F6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188" y="296272"/>
            <a:ext cx="7323425" cy="5659010"/>
          </a:xfrm>
          <a:prstGeom prst="rect">
            <a:avLst/>
          </a:prstGeom>
        </p:spPr>
      </p:pic>
    </p:spTree>
    <p:extLst>
      <p:ext uri="{BB962C8B-B14F-4D97-AF65-F5344CB8AC3E}">
        <p14:creationId xmlns:p14="http://schemas.microsoft.com/office/powerpoint/2010/main" val="63582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8000" dirty="0"/>
              <a:t>Airbnb data analysis through R programming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73724" y="4672739"/>
            <a:ext cx="6269347" cy="1021498"/>
          </a:xfrm>
        </p:spPr>
        <p:txBody>
          <a:bodyPr>
            <a:normAutofit/>
          </a:bodyPr>
          <a:lstStyle/>
          <a:p>
            <a:r>
              <a:rPr lang="en-US" sz="2400" dirty="0">
                <a:solidFill>
                  <a:schemeClr val="tx1">
                    <a:lumMod val="85000"/>
                    <a:lumOff val="15000"/>
                  </a:schemeClr>
                </a:solidFill>
              </a:rPr>
              <a:t>By, Sanskar verma</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Image 0" descr="preencoded.png">
            <a:extLst>
              <a:ext uri="{FF2B5EF4-FFF2-40B4-BE49-F238E27FC236}">
                <a16:creationId xmlns:a16="http://schemas.microsoft.com/office/drawing/2014/main" id="{7251875D-5472-9404-952B-2D84586E26CA}"/>
              </a:ext>
            </a:extLst>
          </p:cNvPr>
          <p:cNvPicPr>
            <a:picLocks noChangeAspect="1"/>
          </p:cNvPicPr>
          <p:nvPr/>
        </p:nvPicPr>
        <p:blipFill>
          <a:blip r:embed="rId2"/>
          <a:stretch>
            <a:fillRect/>
          </a:stretch>
        </p:blipFill>
        <p:spPr>
          <a:xfrm>
            <a:off x="0" y="0"/>
            <a:ext cx="4528868" cy="6935637"/>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26CD-A358-09BA-0659-2B0989A3DD77}"/>
              </a:ext>
            </a:extLst>
          </p:cNvPr>
          <p:cNvSpPr>
            <a:spLocks noGrp="1"/>
          </p:cNvSpPr>
          <p:nvPr>
            <p:ph type="title"/>
          </p:nvPr>
        </p:nvSpPr>
        <p:spPr/>
        <p:txBody>
          <a:bodyPr/>
          <a:lstStyle/>
          <a:p>
            <a:r>
              <a:rPr lang="en-US" dirty="0"/>
              <a:t>What is R programming?</a:t>
            </a:r>
            <a:endParaRPr lang="en-IN" dirty="0"/>
          </a:p>
        </p:txBody>
      </p:sp>
      <p:sp>
        <p:nvSpPr>
          <p:cNvPr id="3" name="Content Placeholder 2">
            <a:extLst>
              <a:ext uri="{FF2B5EF4-FFF2-40B4-BE49-F238E27FC236}">
                <a16:creationId xmlns:a16="http://schemas.microsoft.com/office/drawing/2014/main" id="{E921A264-1862-DD2B-7ECF-12517B0D2ED6}"/>
              </a:ext>
            </a:extLst>
          </p:cNvPr>
          <p:cNvSpPr>
            <a:spLocks noGrp="1"/>
          </p:cNvSpPr>
          <p:nvPr>
            <p:ph idx="1"/>
          </p:nvPr>
        </p:nvSpPr>
        <p:spPr/>
        <p:txBody>
          <a:bodyPr/>
          <a:lstStyle/>
          <a:p>
            <a:r>
              <a:rPr lang="en-US" dirty="0"/>
              <a:t>R programming language is a language which is used for statistical analysis, data visualization, and data manipulation.</a:t>
            </a:r>
          </a:p>
          <a:p>
            <a:r>
              <a:rPr lang="en-US" b="1" dirty="0"/>
              <a:t>Some Key features :	</a:t>
            </a:r>
          </a:p>
          <a:p>
            <a:pPr lvl="1"/>
            <a:r>
              <a:rPr lang="en-US" b="1" dirty="0"/>
              <a:t>Statistics</a:t>
            </a:r>
            <a:r>
              <a:rPr lang="en-US" dirty="0"/>
              <a:t> : Supports wide variety of statistical functions such as linear regression.</a:t>
            </a:r>
          </a:p>
          <a:p>
            <a:pPr lvl="1"/>
            <a:r>
              <a:rPr lang="en-US" b="1" dirty="0"/>
              <a:t>Data Visualization: </a:t>
            </a:r>
            <a:r>
              <a:rPr lang="en-US" dirty="0"/>
              <a:t>Has powerful libraries such as </a:t>
            </a:r>
            <a:r>
              <a:rPr lang="en-US" dirty="0" err="1"/>
              <a:t>ggplot</a:t>
            </a:r>
            <a:r>
              <a:rPr lang="en-US" dirty="0"/>
              <a:t> for creating detailed and attractive graphs and plots </a:t>
            </a:r>
          </a:p>
          <a:p>
            <a:pPr lvl="1"/>
            <a:r>
              <a:rPr lang="en-US" b="1" dirty="0"/>
              <a:t>Extensive amount of packages : </a:t>
            </a:r>
            <a:r>
              <a:rPr lang="en-US" dirty="0"/>
              <a:t>Thousands of packages are available to increase functionality.</a:t>
            </a:r>
          </a:p>
          <a:p>
            <a:pPr lvl="1"/>
            <a:r>
              <a:rPr lang="en-US" b="1" dirty="0"/>
              <a:t>Data Handling: </a:t>
            </a:r>
            <a:r>
              <a:rPr lang="en-US" dirty="0"/>
              <a:t>Libraries like </a:t>
            </a:r>
            <a:r>
              <a:rPr lang="en-US" dirty="0" err="1"/>
              <a:t>dplyr</a:t>
            </a:r>
            <a:r>
              <a:rPr lang="en-US" dirty="0"/>
              <a:t> and </a:t>
            </a:r>
            <a:r>
              <a:rPr lang="en-US" dirty="0" err="1"/>
              <a:t>tidyr</a:t>
            </a:r>
            <a:r>
              <a:rPr lang="en-US" dirty="0"/>
              <a:t> make it easy to clean and transform data.</a:t>
            </a:r>
          </a:p>
          <a:p>
            <a:pPr lvl="1"/>
            <a:r>
              <a:rPr lang="en-US" b="1" dirty="0"/>
              <a:t>Community: </a:t>
            </a:r>
            <a:r>
              <a:rPr lang="en-US" dirty="0"/>
              <a:t>A large community provides support, resources, and packages.</a:t>
            </a:r>
          </a:p>
          <a:p>
            <a:pPr lvl="1"/>
            <a:r>
              <a:rPr lang="en-US" b="1" dirty="0"/>
              <a:t>Open Source: </a:t>
            </a:r>
            <a:r>
              <a:rPr lang="en-US" dirty="0"/>
              <a:t>R is free to use and can be modified and distributed by anyone.</a:t>
            </a:r>
          </a:p>
          <a:p>
            <a:pPr lvl="1"/>
            <a:endParaRPr lang="en-US" dirty="0"/>
          </a:p>
        </p:txBody>
      </p:sp>
    </p:spTree>
    <p:extLst>
      <p:ext uri="{BB962C8B-B14F-4D97-AF65-F5344CB8AC3E}">
        <p14:creationId xmlns:p14="http://schemas.microsoft.com/office/powerpoint/2010/main" val="1262616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BFFB-4F6C-F236-8F53-9D45B4154FD2}"/>
              </a:ext>
            </a:extLst>
          </p:cNvPr>
          <p:cNvSpPr>
            <a:spLocks noGrp="1"/>
          </p:cNvSpPr>
          <p:nvPr>
            <p:ph type="title"/>
          </p:nvPr>
        </p:nvSpPr>
        <p:spPr>
          <a:xfrm>
            <a:off x="643466" y="786383"/>
            <a:ext cx="3517567" cy="2093975"/>
          </a:xfrm>
        </p:spPr>
        <p:txBody>
          <a:bodyPr anchor="b">
            <a:normAutofit/>
          </a:bodyPr>
          <a:lstStyle/>
          <a:p>
            <a:r>
              <a:rPr lang="en-US" dirty="0"/>
              <a:t>Project Overview</a:t>
            </a:r>
            <a:endParaRPr lang="en-IN" dirty="0"/>
          </a:p>
        </p:txBody>
      </p:sp>
      <p:pic>
        <p:nvPicPr>
          <p:cNvPr id="5" name="Image 0" descr="preencoded.png">
            <a:extLst>
              <a:ext uri="{FF2B5EF4-FFF2-40B4-BE49-F238E27FC236}">
                <a16:creationId xmlns:a16="http://schemas.microsoft.com/office/drawing/2014/main" id="{0AE25CE1-196F-79AC-18D5-72B1406FE0A5}"/>
              </a:ext>
            </a:extLst>
          </p:cNvPr>
          <p:cNvPicPr>
            <a:picLocks noChangeAspect="1"/>
          </p:cNvPicPr>
          <p:nvPr/>
        </p:nvPicPr>
        <p:blipFill>
          <a:blip r:embed="rId2"/>
          <a:stretch>
            <a:fillRect/>
          </a:stretch>
        </p:blipFill>
        <p:spPr>
          <a:xfrm>
            <a:off x="6656031" y="812799"/>
            <a:ext cx="3534250" cy="5294757"/>
          </a:xfrm>
          <a:prstGeom prst="rect">
            <a:avLst/>
          </a:prstGeom>
          <a:noFill/>
        </p:spPr>
      </p:pic>
      <p:sp>
        <p:nvSpPr>
          <p:cNvPr id="3" name="Content Placeholder 2">
            <a:extLst>
              <a:ext uri="{FF2B5EF4-FFF2-40B4-BE49-F238E27FC236}">
                <a16:creationId xmlns:a16="http://schemas.microsoft.com/office/drawing/2014/main" id="{3AB91DB8-1787-CD9F-E70C-5B63D5DB1FA1}"/>
              </a:ext>
            </a:extLst>
          </p:cNvPr>
          <p:cNvSpPr>
            <a:spLocks noGrp="1"/>
          </p:cNvSpPr>
          <p:nvPr>
            <p:ph type="body" sz="half" idx="2"/>
          </p:nvPr>
        </p:nvSpPr>
        <p:spPr>
          <a:xfrm>
            <a:off x="643465" y="3043050"/>
            <a:ext cx="3517567" cy="3064505"/>
          </a:xfrm>
        </p:spPr>
        <p:txBody>
          <a:bodyPr>
            <a:normAutofit/>
          </a:bodyPr>
          <a:lstStyle/>
          <a:p>
            <a:pPr>
              <a:lnSpc>
                <a:spcPct val="100000"/>
              </a:lnSpc>
            </a:pPr>
            <a:r>
              <a:rPr lang="en-IN" kern="100">
                <a:effectLst/>
              </a:rPr>
              <a:t>The goal of this project is to perform an exploratory data analysis (EDA) and predictive modelling on Airbnb listing data using the R programming language. This project showcases all the phases of data analysis, from importing data , cleaning it and then creating graphs and using a predictive model. </a:t>
            </a:r>
          </a:p>
          <a:p>
            <a:pPr>
              <a:lnSpc>
                <a:spcPct val="100000"/>
              </a:lnSpc>
            </a:pPr>
            <a:endParaRPr lang="en-IN"/>
          </a:p>
        </p:txBody>
      </p:sp>
    </p:spTree>
    <p:extLst>
      <p:ext uri="{BB962C8B-B14F-4D97-AF65-F5344CB8AC3E}">
        <p14:creationId xmlns:p14="http://schemas.microsoft.com/office/powerpoint/2010/main" val="3270087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7ED79-B861-24EE-A6BA-B55E07037B10}"/>
              </a:ext>
            </a:extLst>
          </p:cNvPr>
          <p:cNvSpPr>
            <a:spLocks noGrp="1"/>
          </p:cNvSpPr>
          <p:nvPr>
            <p:ph type="title"/>
          </p:nvPr>
        </p:nvSpPr>
        <p:spPr>
          <a:xfrm>
            <a:off x="643466" y="786383"/>
            <a:ext cx="3517567" cy="2093975"/>
          </a:xfrm>
        </p:spPr>
        <p:txBody>
          <a:bodyPr anchor="b">
            <a:normAutofit/>
          </a:bodyPr>
          <a:lstStyle/>
          <a:p>
            <a:r>
              <a:rPr lang="en-US" dirty="0"/>
              <a:t>   Objectives</a:t>
            </a:r>
            <a:endParaRPr lang="en-IN" dirty="0"/>
          </a:p>
        </p:txBody>
      </p:sp>
      <p:graphicFrame>
        <p:nvGraphicFramePr>
          <p:cNvPr id="5" name="Content Placeholder 2">
            <a:extLst>
              <a:ext uri="{FF2B5EF4-FFF2-40B4-BE49-F238E27FC236}">
                <a16:creationId xmlns:a16="http://schemas.microsoft.com/office/drawing/2014/main" id="{453174AA-9C9B-31F7-4715-933F53259E92}"/>
              </a:ext>
            </a:extLst>
          </p:cNvPr>
          <p:cNvGraphicFramePr>
            <a:graphicFrameLocks noGrp="1"/>
          </p:cNvGraphicFramePr>
          <p:nvPr>
            <p:ph idx="1"/>
            <p:extLst>
              <p:ext uri="{D42A27DB-BD31-4B8C-83A1-F6EECF244321}">
                <p14:modId xmlns:p14="http://schemas.microsoft.com/office/powerpoint/2010/main" val="842446233"/>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2697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C4ED4-23EF-5284-51F5-EF3F6F001D59}"/>
              </a:ext>
            </a:extLst>
          </p:cNvPr>
          <p:cNvSpPr>
            <a:spLocks noGrp="1"/>
          </p:cNvSpPr>
          <p:nvPr>
            <p:ph type="title"/>
          </p:nvPr>
        </p:nvSpPr>
        <p:spPr/>
        <p:txBody>
          <a:bodyPr/>
          <a:lstStyle/>
          <a:p>
            <a:r>
              <a:rPr lang="en-US" dirty="0"/>
              <a:t>Data Import and Cleaning</a:t>
            </a:r>
            <a:endParaRPr lang="en-IN" dirty="0"/>
          </a:p>
        </p:txBody>
      </p:sp>
      <p:sp>
        <p:nvSpPr>
          <p:cNvPr id="3" name="Content Placeholder 2">
            <a:extLst>
              <a:ext uri="{FF2B5EF4-FFF2-40B4-BE49-F238E27FC236}">
                <a16:creationId xmlns:a16="http://schemas.microsoft.com/office/drawing/2014/main" id="{38DEFDC3-0567-97D1-1E30-7982213C40AA}"/>
              </a:ext>
            </a:extLst>
          </p:cNvPr>
          <p:cNvSpPr>
            <a:spLocks noGrp="1"/>
          </p:cNvSpPr>
          <p:nvPr>
            <p:ph idx="1"/>
          </p:nvPr>
        </p:nvSpPr>
        <p:spPr>
          <a:xfrm>
            <a:off x="1097280" y="2108202"/>
            <a:ext cx="10058400" cy="968374"/>
          </a:xfrm>
        </p:spPr>
        <p:txBody>
          <a:bodyPr/>
          <a:lstStyle/>
          <a:p>
            <a:r>
              <a:rPr lang="en-US" dirty="0"/>
              <a:t>This data has been taken from the official Airbnb's official website.</a:t>
            </a:r>
            <a:r>
              <a:rPr lang="en-IN" dirty="0"/>
              <a:t> The data has all the listings posted in the app in Amsterdam, Netherlands. The data set contains 18 columns and 8945 rows.</a:t>
            </a:r>
            <a:endParaRPr lang="en-US" dirty="0"/>
          </a:p>
        </p:txBody>
      </p:sp>
      <p:sp>
        <p:nvSpPr>
          <p:cNvPr id="5" name="TextBox 4">
            <a:extLst>
              <a:ext uri="{FF2B5EF4-FFF2-40B4-BE49-F238E27FC236}">
                <a16:creationId xmlns:a16="http://schemas.microsoft.com/office/drawing/2014/main" id="{3786B1F6-B1E5-66CB-8356-B144FB9B27F1}"/>
              </a:ext>
            </a:extLst>
          </p:cNvPr>
          <p:cNvSpPr txBox="1"/>
          <p:nvPr/>
        </p:nvSpPr>
        <p:spPr>
          <a:xfrm>
            <a:off x="1097280" y="3248116"/>
            <a:ext cx="4246245" cy="1569660"/>
          </a:xfrm>
          <a:prstGeom prst="rect">
            <a:avLst/>
          </a:prstGeom>
          <a:noFill/>
        </p:spPr>
        <p:txBody>
          <a:bodyPr wrap="square" rtlCol="0">
            <a:spAutoFit/>
          </a:bodyPr>
          <a:lstStyle/>
          <a:p>
            <a:r>
              <a:rPr lang="en-US" sz="2400" dirty="0">
                <a:latin typeface="+mj-lt"/>
              </a:rPr>
              <a:t>Data import</a:t>
            </a:r>
          </a:p>
          <a:p>
            <a:endParaRPr lang="en-US" dirty="0"/>
          </a:p>
          <a:p>
            <a:r>
              <a:rPr lang="en-US" dirty="0"/>
              <a:t>load </a:t>
            </a:r>
            <a:r>
              <a:rPr lang="en-US" dirty="0" err="1"/>
              <a:t>readr</a:t>
            </a:r>
            <a:r>
              <a:rPr lang="en-US" dirty="0"/>
              <a:t> library to use </a:t>
            </a:r>
            <a:r>
              <a:rPr lang="en-US" dirty="0" err="1"/>
              <a:t>read_csv</a:t>
            </a:r>
            <a:r>
              <a:rPr lang="en-US" dirty="0"/>
              <a:t>() function which loads the data set.</a:t>
            </a:r>
          </a:p>
          <a:p>
            <a:r>
              <a:rPr lang="en-US" dirty="0"/>
              <a:t> </a:t>
            </a:r>
            <a:endParaRPr lang="en-IN" dirty="0"/>
          </a:p>
        </p:txBody>
      </p:sp>
      <p:sp>
        <p:nvSpPr>
          <p:cNvPr id="6" name="TextBox 5">
            <a:extLst>
              <a:ext uri="{FF2B5EF4-FFF2-40B4-BE49-F238E27FC236}">
                <a16:creationId xmlns:a16="http://schemas.microsoft.com/office/drawing/2014/main" id="{3B354AD4-8273-9119-6D73-2C6622C3330E}"/>
              </a:ext>
            </a:extLst>
          </p:cNvPr>
          <p:cNvSpPr txBox="1"/>
          <p:nvPr/>
        </p:nvSpPr>
        <p:spPr>
          <a:xfrm>
            <a:off x="6181725" y="3248116"/>
            <a:ext cx="4973955" cy="2123658"/>
          </a:xfrm>
          <a:prstGeom prst="rect">
            <a:avLst/>
          </a:prstGeom>
          <a:noFill/>
        </p:spPr>
        <p:txBody>
          <a:bodyPr wrap="square" rtlCol="0">
            <a:spAutoFit/>
          </a:bodyPr>
          <a:lstStyle/>
          <a:p>
            <a:r>
              <a:rPr lang="en-US" sz="2400" dirty="0">
                <a:latin typeface="+mj-lt"/>
              </a:rPr>
              <a:t>Data Cleaning</a:t>
            </a:r>
          </a:p>
          <a:p>
            <a:endParaRPr lang="en-US" dirty="0"/>
          </a:p>
          <a:p>
            <a:r>
              <a:rPr lang="en-US" dirty="0"/>
              <a:t>Identify and remove columns with excessive missing values.</a:t>
            </a:r>
            <a:br>
              <a:rPr lang="en-US" dirty="0"/>
            </a:br>
            <a:endParaRPr lang="en-US" dirty="0"/>
          </a:p>
          <a:p>
            <a:r>
              <a:rPr lang="en-US" dirty="0"/>
              <a:t>Handle missing values strategically using </a:t>
            </a:r>
            <a:r>
              <a:rPr lang="en-US" dirty="0" err="1"/>
              <a:t>dplyr</a:t>
            </a:r>
            <a:r>
              <a:rPr lang="en-US" dirty="0"/>
              <a:t>.</a:t>
            </a:r>
          </a:p>
          <a:p>
            <a:endParaRPr lang="en-IN" dirty="0"/>
          </a:p>
        </p:txBody>
      </p:sp>
    </p:spTree>
    <p:extLst>
      <p:ext uri="{BB962C8B-B14F-4D97-AF65-F5344CB8AC3E}">
        <p14:creationId xmlns:p14="http://schemas.microsoft.com/office/powerpoint/2010/main" val="4070407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367A7F1-B8E4-5DD7-7508-F4143795217C}"/>
              </a:ext>
            </a:extLst>
          </p:cNvPr>
          <p:cNvSpPr>
            <a:spLocks noGrp="1"/>
          </p:cNvSpPr>
          <p:nvPr>
            <p:ph type="title"/>
          </p:nvPr>
        </p:nvSpPr>
        <p:spPr>
          <a:xfrm>
            <a:off x="1097280" y="286603"/>
            <a:ext cx="10058400" cy="1450757"/>
          </a:xfrm>
        </p:spPr>
        <p:txBody>
          <a:bodyPr/>
          <a:lstStyle/>
          <a:p>
            <a:r>
              <a:rPr lang="en-US" dirty="0"/>
              <a:t>Exploratory Data Analysis</a:t>
            </a:r>
          </a:p>
        </p:txBody>
      </p:sp>
      <p:sp>
        <p:nvSpPr>
          <p:cNvPr id="10" name="Content Placeholder 2">
            <a:extLst>
              <a:ext uri="{FF2B5EF4-FFF2-40B4-BE49-F238E27FC236}">
                <a16:creationId xmlns:a16="http://schemas.microsoft.com/office/drawing/2014/main" id="{97540C43-55F2-1618-7688-6A9595C65C6F}"/>
              </a:ext>
            </a:extLst>
          </p:cNvPr>
          <p:cNvSpPr>
            <a:spLocks noGrp="1"/>
          </p:cNvSpPr>
          <p:nvPr>
            <p:ph sz="half" idx="1"/>
          </p:nvPr>
        </p:nvSpPr>
        <p:spPr>
          <a:xfrm>
            <a:off x="1036319" y="3107410"/>
            <a:ext cx="4941787" cy="2956960"/>
          </a:xfrm>
        </p:spPr>
        <p:txBody>
          <a:bodyPr>
            <a:normAutofit fontScale="92500" lnSpcReduction="20000"/>
          </a:bodyPr>
          <a:lstStyle/>
          <a:p>
            <a:r>
              <a:rPr lang="en-US" dirty="0">
                <a:latin typeface="+mj-lt"/>
              </a:rPr>
              <a:t>1. Histogram of pricing</a:t>
            </a:r>
          </a:p>
          <a:p>
            <a:r>
              <a:rPr lang="en-US" sz="1800" dirty="0"/>
              <a:t>Analyzing the distribution of listing prices using a histogram, we can observe that most listings are priced under $500.</a:t>
            </a:r>
            <a:br>
              <a:rPr lang="en-US" sz="1800" dirty="0"/>
            </a:br>
            <a:endParaRPr lang="en-US" sz="1800" dirty="0"/>
          </a:p>
          <a:p>
            <a:r>
              <a:rPr lang="en-US" dirty="0">
                <a:latin typeface="+mj-lt"/>
              </a:rPr>
              <a:t>3. Bar Plot of Room Types</a:t>
            </a:r>
          </a:p>
          <a:p>
            <a:r>
              <a:rPr lang="en-US" sz="1800" dirty="0"/>
              <a:t>A bar plot showcasing the distribution of room types indicates that "Entire home/apt" is the most common listing type</a:t>
            </a:r>
            <a:r>
              <a:rPr lang="en-US" dirty="0"/>
              <a:t>.</a:t>
            </a:r>
          </a:p>
          <a:p>
            <a:endParaRPr lang="en-US" dirty="0"/>
          </a:p>
        </p:txBody>
      </p:sp>
      <p:sp>
        <p:nvSpPr>
          <p:cNvPr id="12" name="Content Placeholder 3">
            <a:extLst>
              <a:ext uri="{FF2B5EF4-FFF2-40B4-BE49-F238E27FC236}">
                <a16:creationId xmlns:a16="http://schemas.microsoft.com/office/drawing/2014/main" id="{5DA1EAE6-9FF9-E43C-435F-69B1FE05A8F7}"/>
              </a:ext>
            </a:extLst>
          </p:cNvPr>
          <p:cNvSpPr>
            <a:spLocks noGrp="1"/>
          </p:cNvSpPr>
          <p:nvPr>
            <p:ph sz="half" idx="2"/>
          </p:nvPr>
        </p:nvSpPr>
        <p:spPr>
          <a:xfrm>
            <a:off x="6341566" y="3107410"/>
            <a:ext cx="5174698" cy="2956960"/>
          </a:xfrm>
        </p:spPr>
        <p:txBody>
          <a:bodyPr>
            <a:normAutofit fontScale="92500" lnSpcReduction="20000"/>
          </a:bodyPr>
          <a:lstStyle/>
          <a:p>
            <a:r>
              <a:rPr lang="en-US" dirty="0">
                <a:latin typeface="+mj-lt"/>
              </a:rPr>
              <a:t>2. Scatter Plot of Reviews vs. Availability</a:t>
            </a:r>
          </a:p>
          <a:p>
            <a:r>
              <a:rPr lang="en-US" sz="1800" dirty="0"/>
              <a:t>A scatter plot reveals a correlation between the number of reviews and availability, suggesting that listings with more reviews tend to have lower availability</a:t>
            </a:r>
            <a:r>
              <a:rPr lang="en-US" dirty="0"/>
              <a:t>.</a:t>
            </a:r>
            <a:br>
              <a:rPr lang="en-US" dirty="0"/>
            </a:br>
            <a:endParaRPr lang="en-US" dirty="0"/>
          </a:p>
          <a:p>
            <a:r>
              <a:rPr lang="en-US" dirty="0">
                <a:latin typeface="+mj-lt"/>
              </a:rPr>
              <a:t>4. Bar Plot of Neighborhood Prices</a:t>
            </a:r>
          </a:p>
          <a:p>
            <a:r>
              <a:rPr lang="en-US" sz="1800" dirty="0"/>
              <a:t>This visualization highlights price variations across different neighborhoods, revealing insights into the pricing dynamics within the city.</a:t>
            </a:r>
          </a:p>
          <a:p>
            <a:endParaRPr lang="en-US" dirty="0"/>
          </a:p>
        </p:txBody>
      </p:sp>
      <p:sp>
        <p:nvSpPr>
          <p:cNvPr id="76" name="TextBox 75">
            <a:extLst>
              <a:ext uri="{FF2B5EF4-FFF2-40B4-BE49-F238E27FC236}">
                <a16:creationId xmlns:a16="http://schemas.microsoft.com/office/drawing/2014/main" id="{CB2C5880-EF2D-E57F-FDB6-C155F110D089}"/>
              </a:ext>
            </a:extLst>
          </p:cNvPr>
          <p:cNvSpPr txBox="1"/>
          <p:nvPr/>
        </p:nvSpPr>
        <p:spPr>
          <a:xfrm>
            <a:off x="1036320" y="1963686"/>
            <a:ext cx="10479944" cy="923330"/>
          </a:xfrm>
          <a:prstGeom prst="rect">
            <a:avLst/>
          </a:prstGeom>
          <a:noFill/>
        </p:spPr>
        <p:txBody>
          <a:bodyPr wrap="square" rtlCol="0">
            <a:spAutoFit/>
          </a:bodyPr>
          <a:lstStyle/>
          <a:p>
            <a:r>
              <a:rPr lang="en-US" dirty="0"/>
              <a:t>Exploratory Data Analysis (EDA) is where we explore the Airbnb data to discover patterns and insights. We'll use ggplot2 to create visualizations that show us trends, relationships, and how the data is distributed. By visually exploring the data, we can understand the factors that influence Airbnb listing prices.</a:t>
            </a:r>
          </a:p>
        </p:txBody>
      </p:sp>
    </p:spTree>
    <p:extLst>
      <p:ext uri="{BB962C8B-B14F-4D97-AF65-F5344CB8AC3E}">
        <p14:creationId xmlns:p14="http://schemas.microsoft.com/office/powerpoint/2010/main" val="1789559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D8E8-0017-9C6F-58E6-1EE07E71F8B5}"/>
              </a:ext>
            </a:extLst>
          </p:cNvPr>
          <p:cNvSpPr>
            <a:spLocks noGrp="1"/>
          </p:cNvSpPr>
          <p:nvPr>
            <p:ph type="title"/>
          </p:nvPr>
        </p:nvSpPr>
        <p:spPr>
          <a:xfrm>
            <a:off x="1097280" y="286603"/>
            <a:ext cx="10058400" cy="1450757"/>
          </a:xfrm>
        </p:spPr>
        <p:txBody>
          <a:bodyPr anchor="b">
            <a:normAutofit/>
          </a:bodyPr>
          <a:lstStyle/>
          <a:p>
            <a:r>
              <a:rPr lang="en-IN" dirty="0"/>
              <a:t>Feature engineering</a:t>
            </a:r>
          </a:p>
        </p:txBody>
      </p:sp>
      <p:sp>
        <p:nvSpPr>
          <p:cNvPr id="16" name="Content Placeholder 5">
            <a:extLst>
              <a:ext uri="{FF2B5EF4-FFF2-40B4-BE49-F238E27FC236}">
                <a16:creationId xmlns:a16="http://schemas.microsoft.com/office/drawing/2014/main" id="{052D84DF-1DD2-C267-05EB-EE953D27BE96}"/>
              </a:ext>
            </a:extLst>
          </p:cNvPr>
          <p:cNvSpPr>
            <a:spLocks noGrp="1"/>
          </p:cNvSpPr>
          <p:nvPr>
            <p:ph idx="1"/>
          </p:nvPr>
        </p:nvSpPr>
        <p:spPr>
          <a:xfrm>
            <a:off x="1097280" y="2108202"/>
            <a:ext cx="10058400" cy="1238848"/>
          </a:xfrm>
        </p:spPr>
        <p:txBody>
          <a:bodyPr>
            <a:normAutofit/>
          </a:bodyPr>
          <a:lstStyle/>
          <a:p>
            <a:pPr>
              <a:lnSpc>
                <a:spcPct val="90000"/>
              </a:lnSpc>
            </a:pPr>
            <a:r>
              <a:rPr lang="en-US" sz="1600" b="1" dirty="0"/>
              <a:t>Feature Engineering</a:t>
            </a:r>
          </a:p>
          <a:p>
            <a:pPr>
              <a:lnSpc>
                <a:spcPct val="90000"/>
              </a:lnSpc>
            </a:pPr>
            <a:r>
              <a:rPr lang="en-US" sz="1600" dirty="0"/>
              <a:t>Feature engineering is a crucial step in enhancing the predictive power of our models. By creating new features from existing data, we can enrich our analysis. In this project, we introduce the </a:t>
            </a:r>
            <a:r>
              <a:rPr lang="en-US" sz="1600" b="1" dirty="0"/>
              <a:t>"</a:t>
            </a:r>
            <a:r>
              <a:rPr lang="en-US" sz="1600" b="1" dirty="0" err="1"/>
              <a:t>days_since_last_review</a:t>
            </a:r>
            <a:r>
              <a:rPr lang="en-US" sz="1600" b="1" dirty="0"/>
              <a:t>"</a:t>
            </a:r>
            <a:r>
              <a:rPr lang="en-US" sz="1600" dirty="0"/>
              <a:t> feature.</a:t>
            </a:r>
          </a:p>
          <a:p>
            <a:pPr>
              <a:lnSpc>
                <a:spcPct val="90000"/>
              </a:lnSpc>
            </a:pPr>
            <a:endParaRPr lang="en-IN" sz="1600" dirty="0"/>
          </a:p>
        </p:txBody>
      </p:sp>
      <p:grpSp>
        <p:nvGrpSpPr>
          <p:cNvPr id="18" name="Group 17">
            <a:extLst>
              <a:ext uri="{FF2B5EF4-FFF2-40B4-BE49-F238E27FC236}">
                <a16:creationId xmlns:a16="http://schemas.microsoft.com/office/drawing/2014/main" id="{D25CCEE7-C979-34DB-C03D-07811F7FEF3B}"/>
              </a:ext>
            </a:extLst>
          </p:cNvPr>
          <p:cNvGrpSpPr/>
          <p:nvPr/>
        </p:nvGrpSpPr>
        <p:grpSpPr>
          <a:xfrm>
            <a:off x="1097278" y="3364077"/>
            <a:ext cx="10058400" cy="845388"/>
            <a:chOff x="960307" y="3364077"/>
            <a:chExt cx="10434161" cy="845388"/>
          </a:xfrm>
        </p:grpSpPr>
        <p:pic>
          <p:nvPicPr>
            <p:cNvPr id="13" name="Image 2" descr="preencoded.png">
              <a:extLst>
                <a:ext uri="{FF2B5EF4-FFF2-40B4-BE49-F238E27FC236}">
                  <a16:creationId xmlns:a16="http://schemas.microsoft.com/office/drawing/2014/main" id="{3F75B412-3DBB-E9E3-48DD-A2783F31274B}"/>
                </a:ext>
              </a:extLst>
            </p:cNvPr>
            <p:cNvPicPr>
              <a:picLocks noChangeAspect="1"/>
            </p:cNvPicPr>
            <p:nvPr/>
          </p:nvPicPr>
          <p:blipFill>
            <a:blip r:embed="rId2">
              <a:duotone>
                <a:prstClr val="black"/>
                <a:schemeClr val="accent1">
                  <a:tint val="45000"/>
                  <a:satMod val="400000"/>
                </a:schemeClr>
              </a:duotone>
            </a:blip>
            <a:stretch>
              <a:fillRect/>
            </a:stretch>
          </p:blipFill>
          <p:spPr>
            <a:xfrm>
              <a:off x="7938419" y="3364077"/>
              <a:ext cx="3456049" cy="845388"/>
            </a:xfrm>
            <a:prstGeom prst="rect">
              <a:avLst/>
            </a:prstGeom>
          </p:spPr>
        </p:pic>
        <p:pic>
          <p:nvPicPr>
            <p:cNvPr id="15" name="Image 0" descr="preencoded.png">
              <a:extLst>
                <a:ext uri="{FF2B5EF4-FFF2-40B4-BE49-F238E27FC236}">
                  <a16:creationId xmlns:a16="http://schemas.microsoft.com/office/drawing/2014/main" id="{79EF633F-97A0-008E-6816-0B8B5598E15B}"/>
                </a:ext>
              </a:extLst>
            </p:cNvPr>
            <p:cNvPicPr>
              <a:picLocks noChangeAspect="1"/>
            </p:cNvPicPr>
            <p:nvPr/>
          </p:nvPicPr>
          <p:blipFill>
            <a:blip r:embed="rId3">
              <a:duotone>
                <a:prstClr val="black"/>
                <a:schemeClr val="accent1">
                  <a:tint val="45000"/>
                  <a:satMod val="400000"/>
                </a:schemeClr>
              </a:duotone>
            </a:blip>
            <a:stretch>
              <a:fillRect/>
            </a:stretch>
          </p:blipFill>
          <p:spPr>
            <a:xfrm>
              <a:off x="960307" y="3364077"/>
              <a:ext cx="3455953" cy="845388"/>
            </a:xfrm>
            <a:prstGeom prst="rect">
              <a:avLst/>
            </a:prstGeom>
          </p:spPr>
        </p:pic>
        <p:pic>
          <p:nvPicPr>
            <p:cNvPr id="17" name="Image 1" descr="preencoded.png">
              <a:extLst>
                <a:ext uri="{FF2B5EF4-FFF2-40B4-BE49-F238E27FC236}">
                  <a16:creationId xmlns:a16="http://schemas.microsoft.com/office/drawing/2014/main" id="{4EDAFE04-AB5E-859B-D3B5-D47824BF9ED7}"/>
                </a:ext>
              </a:extLst>
            </p:cNvPr>
            <p:cNvPicPr>
              <a:picLocks noChangeAspect="1"/>
            </p:cNvPicPr>
            <p:nvPr/>
          </p:nvPicPr>
          <p:blipFill>
            <a:blip r:embed="rId4">
              <a:duotone>
                <a:prstClr val="black"/>
                <a:schemeClr val="accent1">
                  <a:tint val="45000"/>
                  <a:satMod val="400000"/>
                </a:schemeClr>
              </a:duotone>
            </a:blip>
            <a:stretch>
              <a:fillRect/>
            </a:stretch>
          </p:blipFill>
          <p:spPr>
            <a:xfrm>
              <a:off x="4449321" y="3364077"/>
              <a:ext cx="3456049" cy="845388"/>
            </a:xfrm>
            <a:prstGeom prst="rect">
              <a:avLst/>
            </a:prstGeom>
          </p:spPr>
        </p:pic>
      </p:grpSp>
      <p:sp>
        <p:nvSpPr>
          <p:cNvPr id="19" name="TextBox 18">
            <a:extLst>
              <a:ext uri="{FF2B5EF4-FFF2-40B4-BE49-F238E27FC236}">
                <a16:creationId xmlns:a16="http://schemas.microsoft.com/office/drawing/2014/main" id="{E6E2196D-7BE4-29FF-15CD-2E168A2EB794}"/>
              </a:ext>
            </a:extLst>
          </p:cNvPr>
          <p:cNvSpPr txBox="1"/>
          <p:nvPr/>
        </p:nvSpPr>
        <p:spPr>
          <a:xfrm>
            <a:off x="1097278" y="4485736"/>
            <a:ext cx="3164170" cy="646331"/>
          </a:xfrm>
          <a:prstGeom prst="rect">
            <a:avLst/>
          </a:prstGeom>
          <a:noFill/>
        </p:spPr>
        <p:txBody>
          <a:bodyPr wrap="square" rtlCol="0">
            <a:spAutoFit/>
          </a:bodyPr>
          <a:lstStyle/>
          <a:p>
            <a:r>
              <a:rPr lang="en-US" b="1" dirty="0"/>
              <a:t>Calculate days since the last review.</a:t>
            </a:r>
          </a:p>
        </p:txBody>
      </p:sp>
      <p:sp>
        <p:nvSpPr>
          <p:cNvPr id="23" name="TextBox 22">
            <a:extLst>
              <a:ext uri="{FF2B5EF4-FFF2-40B4-BE49-F238E27FC236}">
                <a16:creationId xmlns:a16="http://schemas.microsoft.com/office/drawing/2014/main" id="{8371B5CD-FC4C-84C0-7801-288221FF5EC5}"/>
              </a:ext>
            </a:extLst>
          </p:cNvPr>
          <p:cNvSpPr txBox="1"/>
          <p:nvPr/>
        </p:nvSpPr>
        <p:spPr>
          <a:xfrm>
            <a:off x="1097277" y="5132067"/>
            <a:ext cx="3164170" cy="1107996"/>
          </a:xfrm>
          <a:prstGeom prst="rect">
            <a:avLst/>
          </a:prstGeom>
          <a:noFill/>
        </p:spPr>
        <p:txBody>
          <a:bodyPr wrap="square" rtlCol="0">
            <a:spAutoFit/>
          </a:bodyPr>
          <a:lstStyle/>
          <a:p>
            <a:r>
              <a:rPr lang="en-US" sz="1600" dirty="0"/>
              <a:t>This feature helps assess listing activity and potential maintenance concerns.</a:t>
            </a:r>
            <a:endParaRPr lang="en-IN" sz="1600" dirty="0"/>
          </a:p>
          <a:p>
            <a:endParaRPr lang="en-IN" dirty="0"/>
          </a:p>
        </p:txBody>
      </p:sp>
      <p:sp>
        <p:nvSpPr>
          <p:cNvPr id="25" name="TextBox 24">
            <a:extLst>
              <a:ext uri="{FF2B5EF4-FFF2-40B4-BE49-F238E27FC236}">
                <a16:creationId xmlns:a16="http://schemas.microsoft.com/office/drawing/2014/main" id="{9F3EB58C-5979-2FB6-6BAE-B23AA72EE09C}"/>
              </a:ext>
            </a:extLst>
          </p:cNvPr>
          <p:cNvSpPr txBox="1"/>
          <p:nvPr/>
        </p:nvSpPr>
        <p:spPr>
          <a:xfrm>
            <a:off x="4460644" y="4485736"/>
            <a:ext cx="3164170" cy="646331"/>
          </a:xfrm>
          <a:prstGeom prst="rect">
            <a:avLst/>
          </a:prstGeom>
          <a:noFill/>
        </p:spPr>
        <p:txBody>
          <a:bodyPr wrap="square" rtlCol="0">
            <a:spAutoFit/>
          </a:bodyPr>
          <a:lstStyle/>
          <a:p>
            <a:r>
              <a:rPr lang="en-US" b="1" dirty="0"/>
              <a:t>Add the new feature to the dataset.</a:t>
            </a:r>
          </a:p>
        </p:txBody>
      </p:sp>
      <p:sp>
        <p:nvSpPr>
          <p:cNvPr id="26" name="TextBox 25">
            <a:extLst>
              <a:ext uri="{FF2B5EF4-FFF2-40B4-BE49-F238E27FC236}">
                <a16:creationId xmlns:a16="http://schemas.microsoft.com/office/drawing/2014/main" id="{2655473B-F289-8FD8-CEF3-F9E4FB2CAB6F}"/>
              </a:ext>
            </a:extLst>
          </p:cNvPr>
          <p:cNvSpPr txBox="1"/>
          <p:nvPr/>
        </p:nvSpPr>
        <p:spPr>
          <a:xfrm>
            <a:off x="4460643" y="5132067"/>
            <a:ext cx="3164170" cy="1107996"/>
          </a:xfrm>
          <a:prstGeom prst="rect">
            <a:avLst/>
          </a:prstGeom>
          <a:noFill/>
        </p:spPr>
        <p:txBody>
          <a:bodyPr wrap="square" rtlCol="0">
            <a:spAutoFit/>
          </a:bodyPr>
          <a:lstStyle/>
          <a:p>
            <a:r>
              <a:rPr lang="en-US" sz="1600" dirty="0"/>
              <a:t>This step integrates the "</a:t>
            </a:r>
            <a:r>
              <a:rPr lang="en-US" sz="1600" dirty="0" err="1"/>
              <a:t>days_since_last_review</a:t>
            </a:r>
            <a:r>
              <a:rPr lang="en-US" sz="1600" dirty="0"/>
              <a:t>" feature into our dataset.</a:t>
            </a:r>
          </a:p>
          <a:p>
            <a:endParaRPr lang="en-IN" dirty="0"/>
          </a:p>
        </p:txBody>
      </p:sp>
      <p:sp>
        <p:nvSpPr>
          <p:cNvPr id="27" name="TextBox 26">
            <a:extLst>
              <a:ext uri="{FF2B5EF4-FFF2-40B4-BE49-F238E27FC236}">
                <a16:creationId xmlns:a16="http://schemas.microsoft.com/office/drawing/2014/main" id="{63FB49F6-7DC6-B5C5-36C9-49C4FE72F2C3}"/>
              </a:ext>
            </a:extLst>
          </p:cNvPr>
          <p:cNvSpPr txBox="1"/>
          <p:nvPr/>
        </p:nvSpPr>
        <p:spPr>
          <a:xfrm>
            <a:off x="7792232" y="4485736"/>
            <a:ext cx="3164170" cy="646331"/>
          </a:xfrm>
          <a:prstGeom prst="rect">
            <a:avLst/>
          </a:prstGeom>
          <a:noFill/>
        </p:spPr>
        <p:txBody>
          <a:bodyPr wrap="square" rtlCol="0">
            <a:spAutoFit/>
          </a:bodyPr>
          <a:lstStyle/>
          <a:p>
            <a:r>
              <a:rPr lang="en-US" b="1" dirty="0"/>
              <a:t>Explore the impact of this feature on pricing</a:t>
            </a:r>
          </a:p>
        </p:txBody>
      </p:sp>
      <p:sp>
        <p:nvSpPr>
          <p:cNvPr id="28" name="TextBox 27">
            <a:extLst>
              <a:ext uri="{FF2B5EF4-FFF2-40B4-BE49-F238E27FC236}">
                <a16:creationId xmlns:a16="http://schemas.microsoft.com/office/drawing/2014/main" id="{AC0CA566-6D7B-2147-3417-D19073864290}"/>
              </a:ext>
            </a:extLst>
          </p:cNvPr>
          <p:cNvSpPr txBox="1"/>
          <p:nvPr/>
        </p:nvSpPr>
        <p:spPr>
          <a:xfrm>
            <a:off x="7792231" y="5132067"/>
            <a:ext cx="3164170" cy="1354217"/>
          </a:xfrm>
          <a:prstGeom prst="rect">
            <a:avLst/>
          </a:prstGeom>
          <a:noFill/>
        </p:spPr>
        <p:txBody>
          <a:bodyPr wrap="square" rtlCol="0">
            <a:spAutoFit/>
          </a:bodyPr>
          <a:lstStyle/>
          <a:p>
            <a:r>
              <a:rPr lang="en-US" sz="1600" dirty="0"/>
              <a:t>We will analyze the relationship between "</a:t>
            </a:r>
            <a:r>
              <a:rPr lang="en-US" sz="1600" dirty="0" err="1"/>
              <a:t>days_since_last_review</a:t>
            </a:r>
            <a:r>
              <a:rPr lang="en-US" sz="1600" dirty="0"/>
              <a:t>" and listing prices to understand its potential influence.</a:t>
            </a:r>
          </a:p>
          <a:p>
            <a:endParaRPr lang="en-IN" dirty="0"/>
          </a:p>
        </p:txBody>
      </p:sp>
    </p:spTree>
    <p:extLst>
      <p:ext uri="{BB962C8B-B14F-4D97-AF65-F5344CB8AC3E}">
        <p14:creationId xmlns:p14="http://schemas.microsoft.com/office/powerpoint/2010/main" val="3229981907"/>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{E7B0B2F1-B8BB-47B1-8FD7-E1257360C701}tf56160789_win32</Template>
  <TotalTime>490</TotalTime>
  <Words>920</Words>
  <Application>Microsoft Office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Bookman Old Style</vt:lpstr>
      <vt:lpstr>Calibri</vt:lpstr>
      <vt:lpstr>Franklin Gothic Book</vt:lpstr>
      <vt:lpstr>Custom</vt:lpstr>
      <vt:lpstr>Summer Internship</vt:lpstr>
      <vt:lpstr>PowerPoint Presentation</vt:lpstr>
      <vt:lpstr>Airbnb data analysis through R programming</vt:lpstr>
      <vt:lpstr>What is R programming?</vt:lpstr>
      <vt:lpstr>Project Overview</vt:lpstr>
      <vt:lpstr>   Objectives</vt:lpstr>
      <vt:lpstr>Data Import and Cleaning</vt:lpstr>
      <vt:lpstr>Exploratory Data Analysis</vt:lpstr>
      <vt:lpstr>Feature engineering</vt:lpstr>
      <vt:lpstr>   Model Creation: Linear Regression</vt:lpstr>
      <vt:lpstr>Model Evaluation</vt:lpstr>
      <vt:lpstr>Future Improvements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Sanskar verma</dc:creator>
  <cp:lastModifiedBy>Sanskar verma</cp:lastModifiedBy>
  <cp:revision>4</cp:revision>
  <dcterms:created xsi:type="dcterms:W3CDTF">2024-10-01T11:58:25Z</dcterms:created>
  <dcterms:modified xsi:type="dcterms:W3CDTF">2024-10-02T07:01:34Z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